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Lst>
  <p:sldSz cy="6858000" cx="9144000"/>
  <p:notesSz cx="6858000" cy="9144000"/>
  <p:embeddedFontLst>
    <p:embeddedFont>
      <p:font typeface="Helvetica Neue"/>
      <p:regular r:id="rId54"/>
      <p:bold r:id="rId55"/>
      <p:italic r:id="rId56"/>
      <p:boldItalic r:id="rId5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74">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D3698FCF-C245-4A4F-86F2-9A0D2F942914}">
  <a:tblStyle styleId="{D3698FCF-C245-4A4F-86F2-9A0D2F94291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74"/>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font" Target="fonts/HelveticaNeue-bold.fntdata"/><Relationship Id="rId10" Type="http://schemas.openxmlformats.org/officeDocument/2006/relationships/slide" Target="slides/slide4.xml"/><Relationship Id="rId54" Type="http://schemas.openxmlformats.org/officeDocument/2006/relationships/font" Target="fonts/HelveticaNeue-regular.fntdata"/><Relationship Id="rId13" Type="http://schemas.openxmlformats.org/officeDocument/2006/relationships/slide" Target="slides/slide7.xml"/><Relationship Id="rId57" Type="http://schemas.openxmlformats.org/officeDocument/2006/relationships/font" Target="fonts/HelveticaNeue-boldItalic.fntdata"/><Relationship Id="rId12" Type="http://schemas.openxmlformats.org/officeDocument/2006/relationships/slide" Target="slides/slide6.xml"/><Relationship Id="rId56" Type="http://schemas.openxmlformats.org/officeDocument/2006/relationships/font" Target="fonts/HelveticaNeue-italic.fnt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lstStyle>
            <a:lvl1pPr lvl="0" marR="0" rtl="0" algn="r">
              <a:lnSpc>
                <a:spcPct val="100000"/>
              </a:lnSpc>
              <a:spcBef>
                <a:spcPts val="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41d9a63176_0_9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1d9a63176_0_9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g41d9a63176_0_96: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41d9a63176_0_10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41d9a63176_0_10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g41d9a63176_0_103: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41d9a63176_0_1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41d9a63176_0_1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g41d9a63176_0_110: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41d9a63176_0_1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41d9a63176_0_1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g41d9a63176_0_117: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Google Shape;201;g41d9a63176_0_1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41d9a63176_0_1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g41d9a63176_0_136: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g41d9a63176_0_1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41d9a63176_0_14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g41d9a63176_0_143: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41d9a63176_0_1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41d9a63176_0_15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g41d9a63176_0_150: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p4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2" name="Shape 252"/>
        <p:cNvGrpSpPr/>
        <p:nvPr/>
      </p:nvGrpSpPr>
      <p:grpSpPr>
        <a:xfrm>
          <a:off x="0" y="0"/>
          <a:ext cx="0" cy="0"/>
          <a:chOff x="0" y="0"/>
          <a:chExt cx="0" cy="0"/>
        </a:xfrm>
      </p:grpSpPr>
      <p:sp>
        <p:nvSpPr>
          <p:cNvPr id="253" name="Google Shape;253;p4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Google Shape;261;p4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41d9a63176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41d9a63176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g41d9a63176_0_0: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7" name="Shape 267"/>
        <p:cNvGrpSpPr/>
        <p:nvPr/>
      </p:nvGrpSpPr>
      <p:grpSpPr>
        <a:xfrm>
          <a:off x="0" y="0"/>
          <a:ext cx="0" cy="0"/>
          <a:chOff x="0" y="0"/>
          <a:chExt cx="0" cy="0"/>
        </a:xfrm>
      </p:grpSpPr>
      <p:sp>
        <p:nvSpPr>
          <p:cNvPr id="268" name="Google Shape;268;p4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g41d9a63176_0_20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1d9a63176_0_20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g41d9a63176_0_205: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Google Shape;283;g41d9a63176_0_15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41d9a63176_0_15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g41d9a63176_0_157: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Google Shape;291;g41d9a63176_0_1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41d9a63176_0_16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g41d9a63176_0_164: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g41d9a63176_0_17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41d9a63176_0_17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1" name="Google Shape;301;g41d9a63176_0_171: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6" name="Shape 306"/>
        <p:cNvGrpSpPr/>
        <p:nvPr/>
      </p:nvGrpSpPr>
      <p:grpSpPr>
        <a:xfrm>
          <a:off x="0" y="0"/>
          <a:ext cx="0" cy="0"/>
          <a:chOff x="0" y="0"/>
          <a:chExt cx="0" cy="0"/>
        </a:xfrm>
      </p:grpSpPr>
      <p:sp>
        <p:nvSpPr>
          <p:cNvPr id="307" name="Google Shape;307;g41d9a63176_0_17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41d9a63176_0_17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g41d9a63176_0_178: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p5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3" name="Shape 323"/>
        <p:cNvGrpSpPr/>
        <p:nvPr/>
      </p:nvGrpSpPr>
      <p:grpSpPr>
        <a:xfrm>
          <a:off x="0" y="0"/>
          <a:ext cx="0" cy="0"/>
          <a:chOff x="0" y="0"/>
          <a:chExt cx="0" cy="0"/>
        </a:xfrm>
      </p:grpSpPr>
      <p:sp>
        <p:nvSpPr>
          <p:cNvPr id="324" name="Google Shape;324;p5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8" name="Shape 338"/>
        <p:cNvGrpSpPr/>
        <p:nvPr/>
      </p:nvGrpSpPr>
      <p:grpSpPr>
        <a:xfrm>
          <a:off x="0" y="0"/>
          <a:ext cx="0" cy="0"/>
          <a:chOff x="0" y="0"/>
          <a:chExt cx="0" cy="0"/>
        </a:xfrm>
      </p:grpSpPr>
      <p:sp>
        <p:nvSpPr>
          <p:cNvPr id="339" name="Google Shape;339;p5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0" name="Google Shape;340;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5" name="Shape 355"/>
        <p:cNvGrpSpPr/>
        <p:nvPr/>
      </p:nvGrpSpPr>
      <p:grpSpPr>
        <a:xfrm>
          <a:off x="0" y="0"/>
          <a:ext cx="0" cy="0"/>
          <a:chOff x="0" y="0"/>
          <a:chExt cx="0" cy="0"/>
        </a:xfrm>
      </p:grpSpPr>
      <p:sp>
        <p:nvSpPr>
          <p:cNvPr id="356" name="Google Shape;356;p5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41d9a63176_0_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1d9a63176_0_4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g41d9a63176_0_46: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2" name="Shape 362"/>
        <p:cNvGrpSpPr/>
        <p:nvPr/>
      </p:nvGrpSpPr>
      <p:grpSpPr>
        <a:xfrm>
          <a:off x="0" y="0"/>
          <a:ext cx="0" cy="0"/>
          <a:chOff x="0" y="0"/>
          <a:chExt cx="0" cy="0"/>
        </a:xfrm>
      </p:grpSpPr>
      <p:sp>
        <p:nvSpPr>
          <p:cNvPr id="363" name="Google Shape;363;p5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4" name="Google Shape;364;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8" name="Shape 368"/>
        <p:cNvGrpSpPr/>
        <p:nvPr/>
      </p:nvGrpSpPr>
      <p:grpSpPr>
        <a:xfrm>
          <a:off x="0" y="0"/>
          <a:ext cx="0" cy="0"/>
          <a:chOff x="0" y="0"/>
          <a:chExt cx="0" cy="0"/>
        </a:xfrm>
      </p:grpSpPr>
      <p:sp>
        <p:nvSpPr>
          <p:cNvPr id="369" name="Google Shape;369;p5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0" name="Google Shape;370;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3" name="Shape 393"/>
        <p:cNvGrpSpPr/>
        <p:nvPr/>
      </p:nvGrpSpPr>
      <p:grpSpPr>
        <a:xfrm>
          <a:off x="0" y="0"/>
          <a:ext cx="0" cy="0"/>
          <a:chOff x="0" y="0"/>
          <a:chExt cx="0" cy="0"/>
        </a:xfrm>
      </p:grpSpPr>
      <p:sp>
        <p:nvSpPr>
          <p:cNvPr id="394" name="Google Shape;394;p5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5" name="Google Shape;395;p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3" name="Shape 413"/>
        <p:cNvGrpSpPr/>
        <p:nvPr/>
      </p:nvGrpSpPr>
      <p:grpSpPr>
        <a:xfrm>
          <a:off x="0" y="0"/>
          <a:ext cx="0" cy="0"/>
          <a:chOff x="0" y="0"/>
          <a:chExt cx="0" cy="0"/>
        </a:xfrm>
      </p:grpSpPr>
      <p:sp>
        <p:nvSpPr>
          <p:cNvPr id="414" name="Google Shape;414;p5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5" name="Google Shape;415;p5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0" name="Shape 420"/>
        <p:cNvGrpSpPr/>
        <p:nvPr/>
      </p:nvGrpSpPr>
      <p:grpSpPr>
        <a:xfrm>
          <a:off x="0" y="0"/>
          <a:ext cx="0" cy="0"/>
          <a:chOff x="0" y="0"/>
          <a:chExt cx="0" cy="0"/>
        </a:xfrm>
      </p:grpSpPr>
      <p:sp>
        <p:nvSpPr>
          <p:cNvPr id="421" name="Google Shape;421;p5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2" name="Google Shape;422;p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7" name="Shape 427"/>
        <p:cNvGrpSpPr/>
        <p:nvPr/>
      </p:nvGrpSpPr>
      <p:grpSpPr>
        <a:xfrm>
          <a:off x="0" y="0"/>
          <a:ext cx="0" cy="0"/>
          <a:chOff x="0" y="0"/>
          <a:chExt cx="0" cy="0"/>
        </a:xfrm>
      </p:grpSpPr>
      <p:sp>
        <p:nvSpPr>
          <p:cNvPr id="428" name="Google Shape;428;p5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9" name="Google Shape;429;p5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3" name="Shape 433"/>
        <p:cNvGrpSpPr/>
        <p:nvPr/>
      </p:nvGrpSpPr>
      <p:grpSpPr>
        <a:xfrm>
          <a:off x="0" y="0"/>
          <a:ext cx="0" cy="0"/>
          <a:chOff x="0" y="0"/>
          <a:chExt cx="0" cy="0"/>
        </a:xfrm>
      </p:grpSpPr>
      <p:sp>
        <p:nvSpPr>
          <p:cNvPr id="434" name="Google Shape;434;p6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5" name="Google Shape;435;p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0" name="Shape 440"/>
        <p:cNvGrpSpPr/>
        <p:nvPr/>
      </p:nvGrpSpPr>
      <p:grpSpPr>
        <a:xfrm>
          <a:off x="0" y="0"/>
          <a:ext cx="0" cy="0"/>
          <a:chOff x="0" y="0"/>
          <a:chExt cx="0" cy="0"/>
        </a:xfrm>
      </p:grpSpPr>
      <p:sp>
        <p:nvSpPr>
          <p:cNvPr id="441" name="Google Shape;441;p6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2" name="Google Shape;442;p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6" name="Shape 446"/>
        <p:cNvGrpSpPr/>
        <p:nvPr/>
      </p:nvGrpSpPr>
      <p:grpSpPr>
        <a:xfrm>
          <a:off x="0" y="0"/>
          <a:ext cx="0" cy="0"/>
          <a:chOff x="0" y="0"/>
          <a:chExt cx="0" cy="0"/>
        </a:xfrm>
      </p:grpSpPr>
      <p:sp>
        <p:nvSpPr>
          <p:cNvPr id="447" name="Google Shape;447;p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8" name="Google Shape;448;p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3" name="Shape 453"/>
        <p:cNvGrpSpPr/>
        <p:nvPr/>
      </p:nvGrpSpPr>
      <p:grpSpPr>
        <a:xfrm>
          <a:off x="0" y="0"/>
          <a:ext cx="0" cy="0"/>
          <a:chOff x="0" y="0"/>
          <a:chExt cx="0" cy="0"/>
        </a:xfrm>
      </p:grpSpPr>
      <p:sp>
        <p:nvSpPr>
          <p:cNvPr id="454" name="Google Shape;454;p6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6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41d9a63176_0_5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1d9a63176_0_5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g41d9a63176_0_57: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9" name="Shape 459"/>
        <p:cNvGrpSpPr/>
        <p:nvPr/>
      </p:nvGrpSpPr>
      <p:grpSpPr>
        <a:xfrm>
          <a:off x="0" y="0"/>
          <a:ext cx="0" cy="0"/>
          <a:chOff x="0" y="0"/>
          <a:chExt cx="0" cy="0"/>
        </a:xfrm>
      </p:grpSpPr>
      <p:sp>
        <p:nvSpPr>
          <p:cNvPr id="460" name="Google Shape;460;p6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1" name="Google Shape;461;p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5" name="Shape 465"/>
        <p:cNvGrpSpPr/>
        <p:nvPr/>
      </p:nvGrpSpPr>
      <p:grpSpPr>
        <a:xfrm>
          <a:off x="0" y="0"/>
          <a:ext cx="0" cy="0"/>
          <a:chOff x="0" y="0"/>
          <a:chExt cx="0" cy="0"/>
        </a:xfrm>
      </p:grpSpPr>
      <p:sp>
        <p:nvSpPr>
          <p:cNvPr id="466" name="Google Shape;466;p6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7" name="Google Shape;467;p6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2" name="Shape 472"/>
        <p:cNvGrpSpPr/>
        <p:nvPr/>
      </p:nvGrpSpPr>
      <p:grpSpPr>
        <a:xfrm>
          <a:off x="0" y="0"/>
          <a:ext cx="0" cy="0"/>
          <a:chOff x="0" y="0"/>
          <a:chExt cx="0" cy="0"/>
        </a:xfrm>
      </p:grpSpPr>
      <p:sp>
        <p:nvSpPr>
          <p:cNvPr id="473" name="Google Shape;473;p6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4" name="Google Shape;474;p6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9" name="Shape 479"/>
        <p:cNvGrpSpPr/>
        <p:nvPr/>
      </p:nvGrpSpPr>
      <p:grpSpPr>
        <a:xfrm>
          <a:off x="0" y="0"/>
          <a:ext cx="0" cy="0"/>
          <a:chOff x="0" y="0"/>
          <a:chExt cx="0" cy="0"/>
        </a:xfrm>
      </p:grpSpPr>
      <p:sp>
        <p:nvSpPr>
          <p:cNvPr id="480" name="Google Shape;480;p6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1" name="Google Shape;481;p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4" name="Shape 484"/>
        <p:cNvGrpSpPr/>
        <p:nvPr/>
      </p:nvGrpSpPr>
      <p:grpSpPr>
        <a:xfrm>
          <a:off x="0" y="0"/>
          <a:ext cx="0" cy="0"/>
          <a:chOff x="0" y="0"/>
          <a:chExt cx="0" cy="0"/>
        </a:xfrm>
      </p:grpSpPr>
      <p:sp>
        <p:nvSpPr>
          <p:cNvPr id="485" name="Google Shape;485;g41d9a63176_0_19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86" name="Google Shape;486;g41d9a63176_0_19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7" name="Google Shape;487;g41d9a63176_0_197: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2" name="Shape 492"/>
        <p:cNvGrpSpPr/>
        <p:nvPr/>
      </p:nvGrpSpPr>
      <p:grpSpPr>
        <a:xfrm>
          <a:off x="0" y="0"/>
          <a:ext cx="0" cy="0"/>
          <a:chOff x="0" y="0"/>
          <a:chExt cx="0" cy="0"/>
        </a:xfrm>
      </p:grpSpPr>
      <p:sp>
        <p:nvSpPr>
          <p:cNvPr id="493" name="Google Shape;493;p6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4" name="Google Shape;494;p6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0" name="Shape 510"/>
        <p:cNvGrpSpPr/>
        <p:nvPr/>
      </p:nvGrpSpPr>
      <p:grpSpPr>
        <a:xfrm>
          <a:off x="0" y="0"/>
          <a:ext cx="0" cy="0"/>
          <a:chOff x="0" y="0"/>
          <a:chExt cx="0" cy="0"/>
        </a:xfrm>
      </p:grpSpPr>
      <p:sp>
        <p:nvSpPr>
          <p:cNvPr id="511" name="Google Shape;511;p7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2" name="Google Shape;512;p7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8" name="Shape 518"/>
        <p:cNvGrpSpPr/>
        <p:nvPr/>
      </p:nvGrpSpPr>
      <p:grpSpPr>
        <a:xfrm>
          <a:off x="0" y="0"/>
          <a:ext cx="0" cy="0"/>
          <a:chOff x="0" y="0"/>
          <a:chExt cx="0" cy="0"/>
        </a:xfrm>
      </p:grpSpPr>
      <p:sp>
        <p:nvSpPr>
          <p:cNvPr id="519" name="Google Shape;519;p7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0" name="Google Shape;520;p7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1d9a63176_0_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1d9a63176_0_6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g41d9a63176_0_64: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41d9a63176_0_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41d9a63176_0_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g41d9a63176_0_39: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41d9a63176_0_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41d9a63176_0_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g41d9a63176_0_31: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41d9a63176_0_7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41d9a63176_0_7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g41d9a63176_0_77: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41d9a63176_0_8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41d9a63176_0_8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g41d9a63176_0_84: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marR="0" rtl="0" algn="ctr">
              <a:spcBef>
                <a:spcPts val="640"/>
              </a:spcBef>
              <a:spcAft>
                <a:spcPts val="0"/>
              </a:spcAft>
              <a:buClr>
                <a:schemeClr val="dk1"/>
              </a:buClr>
              <a:buSzPts val="3200"/>
              <a:buFont typeface="Times New Roman"/>
              <a:buNone/>
              <a:defRPr b="0" i="0" sz="3200" u="none" cap="none" strike="noStrike">
                <a:solidFill>
                  <a:schemeClr val="dk1"/>
                </a:solidFill>
                <a:latin typeface="Times New Roman"/>
                <a:ea typeface="Times New Roman"/>
                <a:cs typeface="Times New Roman"/>
                <a:sym typeface="Times New Roman"/>
              </a:defRPr>
            </a:lvl1pPr>
            <a:lvl2pPr lvl="1" marR="0" rtl="0" algn="ctr">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ctr">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ctr">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ctr">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ctr">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ctr">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ctr">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ctr">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txBox="1"/>
          <p:nvPr>
            <p:ph idx="12" type="sldNum"/>
          </p:nvPr>
        </p:nvSpPr>
        <p:spPr>
          <a:xfrm>
            <a:off x="7115650" y="6522500"/>
            <a:ext cx="1905000" cy="262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9" name="Shape 69"/>
        <p:cNvGrpSpPr/>
        <p:nvPr/>
      </p:nvGrpSpPr>
      <p:grpSpPr>
        <a:xfrm>
          <a:off x="0" y="0"/>
          <a:ext cx="0" cy="0"/>
          <a:chOff x="0" y="0"/>
          <a:chExt cx="0" cy="0"/>
        </a:xfrm>
      </p:grpSpPr>
      <p:sp>
        <p:nvSpPr>
          <p:cNvPr id="70" name="Google Shape;70;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71" name="Google Shape;71;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Times New Roman"/>
              <a:buNone/>
              <a:defRPr b="1" sz="2400">
                <a:solidFill>
                  <a:schemeClr val="dk1"/>
                </a:solidFill>
                <a:latin typeface="Times New Roman"/>
                <a:ea typeface="Times New Roman"/>
                <a:cs typeface="Times New Roman"/>
                <a:sym typeface="Times New Roman"/>
              </a:defRPr>
            </a:lvl1pPr>
            <a:lvl2pPr indent="-228600" lvl="1" marL="914400" marR="0" rtl="0" algn="l">
              <a:spcBef>
                <a:spcPts val="400"/>
              </a:spcBef>
              <a:spcAft>
                <a:spcPts val="0"/>
              </a:spcAft>
              <a:buClr>
                <a:schemeClr val="dk1"/>
              </a:buClr>
              <a:buSzPts val="2000"/>
              <a:buFont typeface="Times New Roman"/>
              <a:buNone/>
              <a:defRPr b="1" i="0" sz="20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Clr>
                <a:schemeClr val="dk1"/>
              </a:buClr>
              <a:buSzPts val="1800"/>
              <a:buFont typeface="Times New Roman"/>
              <a:buNone/>
              <a:defRPr b="1" i="0" sz="18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6pPr>
            <a:lvl7pPr indent="-228600" lvl="6" marL="32004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7pPr>
            <a:lvl8pPr indent="-228600" lvl="7" marL="36576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8pPr>
            <a:lvl9pPr indent="-228600" lvl="8" marL="41148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72" name="Google Shape;72;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Times New Roman"/>
              <a:buChar char="•"/>
              <a:defRPr sz="2400">
                <a:solidFill>
                  <a:schemeClr val="dk1"/>
                </a:solidFill>
                <a:latin typeface="Times New Roman"/>
                <a:ea typeface="Times New Roman"/>
                <a:cs typeface="Times New Roman"/>
                <a:sym typeface="Times New Roman"/>
              </a:defRPr>
            </a:lvl1pPr>
            <a:lvl2pPr indent="-355600" lvl="1" marL="914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3" name="Google Shape;73;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Times New Roman"/>
              <a:buNone/>
              <a:defRPr b="1" sz="2400">
                <a:solidFill>
                  <a:schemeClr val="dk1"/>
                </a:solidFill>
                <a:latin typeface="Times New Roman"/>
                <a:ea typeface="Times New Roman"/>
                <a:cs typeface="Times New Roman"/>
                <a:sym typeface="Times New Roman"/>
              </a:defRPr>
            </a:lvl1pPr>
            <a:lvl2pPr indent="-228600" lvl="1" marL="914400" marR="0" rtl="0" algn="l">
              <a:spcBef>
                <a:spcPts val="400"/>
              </a:spcBef>
              <a:spcAft>
                <a:spcPts val="0"/>
              </a:spcAft>
              <a:buClr>
                <a:schemeClr val="dk1"/>
              </a:buClr>
              <a:buSzPts val="2000"/>
              <a:buFont typeface="Times New Roman"/>
              <a:buNone/>
              <a:defRPr b="1" i="0" sz="20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Clr>
                <a:schemeClr val="dk1"/>
              </a:buClr>
              <a:buSzPts val="1800"/>
              <a:buFont typeface="Times New Roman"/>
              <a:buNone/>
              <a:defRPr b="1" i="0" sz="18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6pPr>
            <a:lvl7pPr indent="-228600" lvl="6" marL="32004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7pPr>
            <a:lvl8pPr indent="-228600" lvl="7" marL="36576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8pPr>
            <a:lvl9pPr indent="-228600" lvl="8" marL="4114800" marR="0" rtl="0" algn="l">
              <a:spcBef>
                <a:spcPts val="320"/>
              </a:spcBef>
              <a:spcAft>
                <a:spcPts val="0"/>
              </a:spcAft>
              <a:buClr>
                <a:schemeClr val="dk1"/>
              </a:buClr>
              <a:buSzPts val="1600"/>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74" name="Google Shape;74;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Times New Roman"/>
              <a:buChar char="•"/>
              <a:defRPr sz="2400">
                <a:solidFill>
                  <a:schemeClr val="dk1"/>
                </a:solidFill>
                <a:latin typeface="Times New Roman"/>
                <a:ea typeface="Times New Roman"/>
                <a:cs typeface="Times New Roman"/>
                <a:sym typeface="Times New Roman"/>
              </a:defRPr>
            </a:lvl1pPr>
            <a:lvl2pPr indent="-355600" lvl="1" marL="914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5" name="Google Shape;75;p1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76" name="Google Shape;76;p1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77" name="Google Shape;77;p1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8" name="Shape 78"/>
        <p:cNvGrpSpPr/>
        <p:nvPr/>
      </p:nvGrpSpPr>
      <p:grpSpPr>
        <a:xfrm>
          <a:off x="0" y="0"/>
          <a:ext cx="0" cy="0"/>
          <a:chOff x="0" y="0"/>
          <a:chExt cx="0" cy="0"/>
        </a:xfrm>
      </p:grpSpPr>
      <p:sp>
        <p:nvSpPr>
          <p:cNvPr id="79" name="Google Shape;79;p1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1" i="0" sz="40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80" name="Google Shape;80;p1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marR="0" rtl="0" algn="l">
              <a:spcBef>
                <a:spcPts val="400"/>
              </a:spcBef>
              <a:spcAft>
                <a:spcPts val="0"/>
              </a:spcAft>
              <a:buClr>
                <a:schemeClr val="dk1"/>
              </a:buClr>
              <a:buSzPts val="2000"/>
              <a:buFont typeface="Times New Roman"/>
              <a:buNone/>
              <a:defRPr sz="2000">
                <a:solidFill>
                  <a:schemeClr val="dk1"/>
                </a:solidFill>
                <a:latin typeface="Times New Roman"/>
                <a:ea typeface="Times New Roman"/>
                <a:cs typeface="Times New Roman"/>
                <a:sym typeface="Times New Roman"/>
              </a:defRPr>
            </a:lvl1pPr>
            <a:lvl2pPr indent="-228600" lvl="1" marL="914400" marR="0" rtl="0" algn="l">
              <a:spcBef>
                <a:spcPts val="360"/>
              </a:spcBef>
              <a:spcAft>
                <a:spcPts val="0"/>
              </a:spcAft>
              <a:buClr>
                <a:schemeClr val="dk1"/>
              </a:buClr>
              <a:buSzPts val="1800"/>
              <a:buFont typeface="Times New Roman"/>
              <a:buNone/>
              <a:defRPr b="0" i="0" sz="18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20"/>
              </a:spcBef>
              <a:spcAft>
                <a:spcPts val="0"/>
              </a:spcAft>
              <a:buClr>
                <a:schemeClr val="dk1"/>
              </a:buClr>
              <a:buSzPts val="1600"/>
              <a:buFont typeface="Times New Roman"/>
              <a:buNone/>
              <a:defRPr b="0" i="0" sz="16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28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28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28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6pPr>
            <a:lvl7pPr indent="-228600" lvl="6" marL="3200400" marR="0" rtl="0" algn="l">
              <a:spcBef>
                <a:spcPts val="28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7pPr>
            <a:lvl8pPr indent="-228600" lvl="7" marL="3657600" marR="0" rtl="0" algn="l">
              <a:spcBef>
                <a:spcPts val="28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8pPr>
            <a:lvl9pPr indent="-228600" lvl="8" marL="4114800" marR="0" rtl="0" algn="l">
              <a:spcBef>
                <a:spcPts val="28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9pPr>
          </a:lstStyle>
          <a:p/>
        </p:txBody>
      </p:sp>
      <p:sp>
        <p:nvSpPr>
          <p:cNvPr id="81" name="Google Shape;81;p1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2" name="Google Shape;82;p1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3" name="Google Shape;83;p1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23" name="Google Shape;23;p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406400" lvl="1" marL="914400" marR="0" rtl="0" algn="l">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55600" lvl="5" marL="27432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355600" lvl="6" marL="3200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355600" lvl="7" marL="36576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355600" lvl="8" marL="4114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24" name="Google Shape;24;p3"/>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5" name="Google Shape;25;p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6" name="Google Shape;26;p3"/>
          <p:cNvSpPr txBox="1"/>
          <p:nvPr>
            <p:ph idx="12" type="sldNum"/>
          </p:nvPr>
        </p:nvSpPr>
        <p:spPr>
          <a:xfrm>
            <a:off x="7135400" y="6492900"/>
            <a:ext cx="1905000" cy="2523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7" name="Shape 27"/>
        <p:cNvGrpSpPr/>
        <p:nvPr/>
      </p:nvGrpSpPr>
      <p:grpSpPr>
        <a:xfrm>
          <a:off x="0" y="0"/>
          <a:ext cx="0" cy="0"/>
          <a:chOff x="0" y="0"/>
          <a:chExt cx="0" cy="0"/>
        </a:xfrm>
      </p:grpSpPr>
      <p:sp>
        <p:nvSpPr>
          <p:cNvPr id="28" name="Google Shape;28;p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29" name="Google Shape;29;p4"/>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0" name="Google Shape;30;p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1" name="Google Shape;31;p4"/>
          <p:cNvSpPr txBox="1"/>
          <p:nvPr>
            <p:ph idx="12" type="sldNum"/>
          </p:nvPr>
        </p:nvSpPr>
        <p:spPr>
          <a:xfrm>
            <a:off x="7095925" y="6463300"/>
            <a:ext cx="1905000" cy="3015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2" name="Shape 32"/>
        <p:cNvGrpSpPr/>
        <p:nvPr/>
      </p:nvGrpSpPr>
      <p:grpSpPr>
        <a:xfrm>
          <a:off x="0" y="0"/>
          <a:ext cx="0" cy="0"/>
          <a:chOff x="0" y="0"/>
          <a:chExt cx="0" cy="0"/>
        </a:xfrm>
      </p:grpSpPr>
      <p:sp>
        <p:nvSpPr>
          <p:cNvPr id="33" name="Google Shape;33;p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34" name="Google Shape;34;p5"/>
          <p:cNvSpPr txBox="1"/>
          <p:nvPr>
            <p:ph idx="1" type="body"/>
          </p:nvPr>
        </p:nvSpPr>
        <p:spPr>
          <a:xfrm>
            <a:off x="685800" y="1981200"/>
            <a:ext cx="3810000" cy="4114800"/>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Times New Roman"/>
              <a:buChar char="•"/>
              <a:defRPr sz="2800">
                <a:solidFill>
                  <a:schemeClr val="dk1"/>
                </a:solidFill>
                <a:latin typeface="Times New Roman"/>
                <a:ea typeface="Times New Roman"/>
                <a:cs typeface="Times New Roman"/>
                <a:sym typeface="Times New Roman"/>
              </a:defRPr>
            </a:lvl1pPr>
            <a:lvl2pPr indent="-381000" lvl="1" marL="9144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355600" lvl="2" marL="13716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342900" lvl="3" marL="18288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342900" lvl="4" marL="22860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342900" lvl="5" marL="27432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342900" lvl="6" marL="32004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342900" lvl="7" marL="36576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342900" lvl="8" marL="41148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35" name="Google Shape;35;p5"/>
          <p:cNvSpPr txBox="1"/>
          <p:nvPr>
            <p:ph idx="2" type="body"/>
          </p:nvPr>
        </p:nvSpPr>
        <p:spPr>
          <a:xfrm>
            <a:off x="4648200" y="1981200"/>
            <a:ext cx="3810000" cy="4114800"/>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Times New Roman"/>
              <a:buChar char="•"/>
              <a:defRPr sz="2800">
                <a:solidFill>
                  <a:schemeClr val="dk1"/>
                </a:solidFill>
                <a:latin typeface="Times New Roman"/>
                <a:ea typeface="Times New Roman"/>
                <a:cs typeface="Times New Roman"/>
                <a:sym typeface="Times New Roman"/>
              </a:defRPr>
            </a:lvl1pPr>
            <a:lvl2pPr indent="-381000" lvl="1" marL="9144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355600" lvl="2" marL="13716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342900" lvl="3" marL="18288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342900" lvl="4" marL="22860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342900" lvl="5" marL="27432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342900" lvl="6" marL="32004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342900" lvl="7" marL="36576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342900" lvl="8" marL="41148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36" name="Google Shape;36;p5"/>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7" name="Google Shape;37;p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8" name="Google Shape;38;p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9" name="Shape 39"/>
        <p:cNvGrpSpPr/>
        <p:nvPr/>
      </p:nvGrpSpPr>
      <p:grpSpPr>
        <a:xfrm>
          <a:off x="0" y="0"/>
          <a:ext cx="0" cy="0"/>
          <a:chOff x="0" y="0"/>
          <a:chExt cx="0" cy="0"/>
        </a:xfrm>
      </p:grpSpPr>
      <p:sp>
        <p:nvSpPr>
          <p:cNvPr id="40" name="Google Shape;40;p6"/>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1" name="Google Shape;41;p6"/>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2" name="Google Shape;42;p6"/>
          <p:cNvSpPr txBox="1"/>
          <p:nvPr>
            <p:ph idx="12" type="sldNum"/>
          </p:nvPr>
        </p:nvSpPr>
        <p:spPr>
          <a:xfrm>
            <a:off x="7105775" y="6522525"/>
            <a:ext cx="1905000" cy="2718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43" name="Shape 43"/>
        <p:cNvGrpSpPr/>
        <p:nvPr/>
      </p:nvGrpSpPr>
      <p:grpSpPr>
        <a:xfrm>
          <a:off x="0" y="0"/>
          <a:ext cx="0" cy="0"/>
          <a:chOff x="0" y="0"/>
          <a:chExt cx="0" cy="0"/>
        </a:xfrm>
      </p:grpSpPr>
      <p:sp>
        <p:nvSpPr>
          <p:cNvPr id="44" name="Google Shape;44;p7"/>
          <p:cNvSpPr txBox="1"/>
          <p:nvPr>
            <p:ph type="title"/>
          </p:nvPr>
        </p:nvSpPr>
        <p:spPr>
          <a:xfrm rot="5400000">
            <a:off x="4743450" y="2381250"/>
            <a:ext cx="5486400" cy="19431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45" name="Google Shape;45;p7"/>
          <p:cNvSpPr txBox="1"/>
          <p:nvPr>
            <p:ph idx="1" type="body"/>
          </p:nvPr>
        </p:nvSpPr>
        <p:spPr>
          <a:xfrm rot="5400000">
            <a:off x="781050" y="514350"/>
            <a:ext cx="5486400" cy="56769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Times New Roman"/>
              <a:buChar char="•"/>
              <a:defRPr sz="3200">
                <a:solidFill>
                  <a:schemeClr val="dk1"/>
                </a:solidFill>
                <a:latin typeface="Times New Roman"/>
                <a:ea typeface="Times New Roman"/>
                <a:cs typeface="Times New Roman"/>
                <a:sym typeface="Times New Roman"/>
              </a:defRPr>
            </a:lvl1pPr>
            <a:lvl2pPr indent="-406400" lvl="1" marL="914400" marR="0" rtl="0" algn="l">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55600" lvl="5" marL="27432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355600" lvl="6" marL="3200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355600" lvl="7" marL="36576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355600" lvl="8" marL="4114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46" name="Google Shape;46;p7"/>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7" name="Google Shape;47;p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8" name="Google Shape;48;p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49" name="Shape 49"/>
        <p:cNvGrpSpPr/>
        <p:nvPr/>
      </p:nvGrpSpPr>
      <p:grpSpPr>
        <a:xfrm>
          <a:off x="0" y="0"/>
          <a:ext cx="0" cy="0"/>
          <a:chOff x="0" y="0"/>
          <a:chExt cx="0" cy="0"/>
        </a:xfrm>
      </p:grpSpPr>
      <p:sp>
        <p:nvSpPr>
          <p:cNvPr id="50" name="Google Shape;50;p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51" name="Google Shape;51;p8"/>
          <p:cNvSpPr txBox="1"/>
          <p:nvPr>
            <p:ph idx="1" type="body"/>
          </p:nvPr>
        </p:nvSpPr>
        <p:spPr>
          <a:xfrm rot="5400000">
            <a:off x="2514600" y="152400"/>
            <a:ext cx="4114800" cy="77724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Times New Roman"/>
              <a:buChar char="•"/>
              <a:defRPr sz="3200">
                <a:solidFill>
                  <a:schemeClr val="dk1"/>
                </a:solidFill>
                <a:latin typeface="Times New Roman"/>
                <a:ea typeface="Times New Roman"/>
                <a:cs typeface="Times New Roman"/>
                <a:sym typeface="Times New Roman"/>
              </a:defRPr>
            </a:lvl1pPr>
            <a:lvl2pPr indent="-406400" lvl="1" marL="914400" marR="0" rtl="0" algn="l">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55600" lvl="5" marL="27432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355600" lvl="6" marL="3200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355600" lvl="7" marL="36576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355600" lvl="8" marL="4114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52" name="Google Shape;52;p8"/>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3" name="Google Shape;53;p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4" name="Google Shape;54;p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55" name="Shape 55"/>
        <p:cNvGrpSpPr/>
        <p:nvPr/>
      </p:nvGrpSpPr>
      <p:grpSpPr>
        <a:xfrm>
          <a:off x="0" y="0"/>
          <a:ext cx="0" cy="0"/>
          <a:chOff x="0" y="0"/>
          <a:chExt cx="0" cy="0"/>
        </a:xfrm>
      </p:grpSpPr>
      <p:sp>
        <p:nvSpPr>
          <p:cNvPr id="56" name="Google Shape;56;p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57" name="Google Shape;57;p9"/>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Times New Roman"/>
              <a:buNone/>
              <a:defRPr sz="3200">
                <a:solidFill>
                  <a:schemeClr val="dk1"/>
                </a:solidFill>
                <a:latin typeface="Times New Roman"/>
                <a:ea typeface="Times New Roman"/>
                <a:cs typeface="Times New Roman"/>
                <a:sym typeface="Times New Roman"/>
              </a:defRPr>
            </a:lvl1pPr>
            <a:lvl2pPr lvl="1" marR="0" rtl="0" algn="l">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58" name="Google Shape;58;p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Times New Roman"/>
              <a:buNone/>
              <a:defRPr sz="1400">
                <a:solidFill>
                  <a:schemeClr val="dk1"/>
                </a:solidFill>
                <a:latin typeface="Times New Roman"/>
                <a:ea typeface="Times New Roman"/>
                <a:cs typeface="Times New Roman"/>
                <a:sym typeface="Times New Roman"/>
              </a:defRPr>
            </a:lvl1pPr>
            <a:lvl2pPr indent="-228600" lvl="1" marL="914400" marR="0" rtl="0" algn="l">
              <a:spcBef>
                <a:spcPts val="240"/>
              </a:spcBef>
              <a:spcAft>
                <a:spcPts val="0"/>
              </a:spcAft>
              <a:buClr>
                <a:schemeClr val="dk1"/>
              </a:buClr>
              <a:buSzPts val="1200"/>
              <a:buFont typeface="Times New Roman"/>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00"/>
              </a:spcBef>
              <a:spcAft>
                <a:spcPts val="0"/>
              </a:spcAft>
              <a:buClr>
                <a:schemeClr val="dk1"/>
              </a:buClr>
              <a:buSzPts val="1000"/>
              <a:buFont typeface="Times New Roman"/>
              <a:buNone/>
              <a:defRPr b="0" i="0" sz="10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6pPr>
            <a:lvl7pPr indent="-228600" lvl="6" marL="32004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7pPr>
            <a:lvl8pPr indent="-228600" lvl="7" marL="36576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8pPr>
            <a:lvl9pPr indent="-228600" lvl="8" marL="41148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59" name="Google Shape;59;p9"/>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0" name="Google Shape;60;p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1" name="Google Shape;61;p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2" name="Shape 62"/>
        <p:cNvGrpSpPr/>
        <p:nvPr/>
      </p:nvGrpSpPr>
      <p:grpSpPr>
        <a:xfrm>
          <a:off x="0" y="0"/>
          <a:ext cx="0" cy="0"/>
          <a:chOff x="0" y="0"/>
          <a:chExt cx="0" cy="0"/>
        </a:xfrm>
      </p:grpSpPr>
      <p:sp>
        <p:nvSpPr>
          <p:cNvPr id="63" name="Google Shape;63;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64" name="Google Shape;64;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Times New Roman"/>
              <a:buChar char="•"/>
              <a:defRPr sz="3200">
                <a:solidFill>
                  <a:schemeClr val="dk1"/>
                </a:solidFill>
                <a:latin typeface="Times New Roman"/>
                <a:ea typeface="Times New Roman"/>
                <a:cs typeface="Times New Roman"/>
                <a:sym typeface="Times New Roman"/>
              </a:defRPr>
            </a:lvl1pPr>
            <a:lvl2pPr indent="-406400" lvl="1" marL="914400" marR="0" rtl="0" algn="l">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55600" lvl="5" marL="27432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355600" lvl="6" marL="3200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355600" lvl="7" marL="36576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355600" lvl="8" marL="4114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65" name="Google Shape;65;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Times New Roman"/>
              <a:buNone/>
              <a:defRPr sz="1400">
                <a:solidFill>
                  <a:schemeClr val="dk1"/>
                </a:solidFill>
                <a:latin typeface="Times New Roman"/>
                <a:ea typeface="Times New Roman"/>
                <a:cs typeface="Times New Roman"/>
                <a:sym typeface="Times New Roman"/>
              </a:defRPr>
            </a:lvl1pPr>
            <a:lvl2pPr indent="-228600" lvl="1" marL="914400" marR="0" rtl="0" algn="l">
              <a:spcBef>
                <a:spcPts val="240"/>
              </a:spcBef>
              <a:spcAft>
                <a:spcPts val="0"/>
              </a:spcAft>
              <a:buClr>
                <a:schemeClr val="dk1"/>
              </a:buClr>
              <a:buSzPts val="1200"/>
              <a:buFont typeface="Times New Roman"/>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00"/>
              </a:spcBef>
              <a:spcAft>
                <a:spcPts val="0"/>
              </a:spcAft>
              <a:buClr>
                <a:schemeClr val="dk1"/>
              </a:buClr>
              <a:buSzPts val="1000"/>
              <a:buFont typeface="Times New Roman"/>
              <a:buNone/>
              <a:defRPr b="0" i="0" sz="10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6pPr>
            <a:lvl7pPr indent="-228600" lvl="6" marL="32004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7pPr>
            <a:lvl8pPr indent="-228600" lvl="7" marL="36576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8pPr>
            <a:lvl9pPr indent="-228600" lvl="8" marL="4114800" marR="0" rtl="0" algn="l">
              <a:spcBef>
                <a:spcPts val="180"/>
              </a:spcBef>
              <a:spcAft>
                <a:spcPts val="0"/>
              </a:spcAft>
              <a:buClr>
                <a:schemeClr val="dk1"/>
              </a:buClr>
              <a:buSzPts val="900"/>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66" name="Google Shape;66;p10"/>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7" name="Google Shape;67;p1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8" name="Google Shape;68;p1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11" name="Google Shape;11;p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406400" lvl="1" marL="914400" marR="0" rtl="0" algn="l">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55600" lvl="5" marL="27432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355600" lvl="6" marL="3200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355600" lvl="7" marL="36576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355600" lvl="8" marL="4114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12" name="Google Shape;12;p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Google Shape;14;p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chemeClr val="dk1"/>
              </a:buClr>
              <a:buSzPts val="1400"/>
              <a:buFont typeface="Times New Roman"/>
              <a:buNone/>
              <a:defRPr b="0" i="0" sz="14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3.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hyperlink" Target="http://www.princeton.edu/~chaff/publication/DAC2001v5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9.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8.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3"/>
          <p:cNvSpPr txBox="1"/>
          <p:nvPr>
            <p:ph type="ctrTitle"/>
          </p:nvPr>
        </p:nvSpPr>
        <p:spPr>
          <a:xfrm>
            <a:off x="685800" y="1692275"/>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lang="en-US"/>
              <a:t>Solving SAT Problems</a:t>
            </a:r>
            <a:endParaRPr/>
          </a:p>
        </p:txBody>
      </p:sp>
      <p:sp>
        <p:nvSpPr>
          <p:cNvPr id="89" name="Google Shape;89;p13"/>
          <p:cNvSpPr txBox="1"/>
          <p:nvPr>
            <p:ph idx="1" type="subTitle"/>
          </p:nvPr>
        </p:nvSpPr>
        <p:spPr>
          <a:xfrm>
            <a:off x="714375" y="3448050"/>
            <a:ext cx="7915200" cy="22437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560"/>
              </a:spcBef>
              <a:spcAft>
                <a:spcPts val="0"/>
              </a:spcAft>
              <a:buClr>
                <a:schemeClr val="dk1"/>
              </a:buClr>
              <a:buSzPts val="2800"/>
              <a:buFont typeface="Times New Roman"/>
              <a:buNone/>
            </a:pPr>
            <a:r>
              <a:rPr lang="en-US" sz="2400"/>
              <a:t>Dave Touretzky</a:t>
            </a:r>
            <a:endParaRPr sz="2400"/>
          </a:p>
          <a:p>
            <a:pPr indent="0" lvl="0" marL="0" marR="0" rtl="0" algn="ctr">
              <a:lnSpc>
                <a:spcPct val="100000"/>
              </a:lnSpc>
              <a:spcBef>
                <a:spcPts val="560"/>
              </a:spcBef>
              <a:spcAft>
                <a:spcPts val="0"/>
              </a:spcAft>
              <a:buClr>
                <a:schemeClr val="dk1"/>
              </a:buClr>
              <a:buSzPts val="2800"/>
              <a:buFont typeface="Times New Roman"/>
              <a:buNone/>
            </a:pPr>
            <a:r>
              <a:rPr lang="en-US" sz="2400"/>
              <a:t>(with some slides from </a:t>
            </a:r>
            <a:r>
              <a:rPr lang="en-US" sz="2400"/>
              <a:t>Tuomas Sandholm</a:t>
            </a:r>
            <a:r>
              <a:rPr lang="en-US"/>
              <a:t>)</a:t>
            </a:r>
            <a:endParaRPr/>
          </a:p>
          <a:p>
            <a:pPr indent="0" lvl="0" marL="0" marR="0" rtl="0" algn="ctr">
              <a:lnSpc>
                <a:spcPct val="100000"/>
              </a:lnSpc>
              <a:spcBef>
                <a:spcPts val="560"/>
              </a:spcBef>
              <a:spcAft>
                <a:spcPts val="0"/>
              </a:spcAft>
              <a:buClr>
                <a:schemeClr val="dk1"/>
              </a:buClr>
              <a:buSzPts val="2800"/>
              <a:buFont typeface="Times New Roman"/>
              <a:buNone/>
            </a:pPr>
            <a:r>
              <a:t/>
            </a:r>
            <a:endParaRPr/>
          </a:p>
          <a:p>
            <a:pPr indent="0" lvl="0" marL="0" marR="0" rtl="0" algn="ctr">
              <a:lnSpc>
                <a:spcPct val="100000"/>
              </a:lnSpc>
              <a:spcBef>
                <a:spcPts val="560"/>
              </a:spcBef>
              <a:spcAft>
                <a:spcPts val="0"/>
              </a:spcAft>
              <a:buClr>
                <a:schemeClr val="dk1"/>
              </a:buClr>
              <a:buSzPts val="2800"/>
              <a:buFont typeface="Times New Roman"/>
              <a:buNone/>
            </a:pPr>
            <a:r>
              <a:rPr b="0" i="1" lang="en-US" sz="2800" u="none" cap="none" strike="noStrike">
                <a:solidFill>
                  <a:schemeClr val="dk1"/>
                </a:solidFill>
                <a:latin typeface="Times New Roman"/>
                <a:ea typeface="Times New Roman"/>
                <a:cs typeface="Times New Roman"/>
                <a:sym typeface="Times New Roman"/>
              </a:rPr>
              <a:t>Read Russell &amp; Norvig Ch. 7.6-7.</a:t>
            </a:r>
            <a:r>
              <a:rPr i="1" lang="en-US" sz="2800"/>
              <a:t>8</a:t>
            </a:r>
            <a:endParaRPr/>
          </a:p>
          <a:p>
            <a:pPr indent="0" lvl="0" marL="0" marR="0" rtl="0" algn="ctr">
              <a:spcBef>
                <a:spcPts val="560"/>
              </a:spcBef>
              <a:spcAft>
                <a:spcPts val="0"/>
              </a:spcAft>
              <a:buClr>
                <a:schemeClr val="dk1"/>
              </a:buClr>
              <a:buSzPts val="2800"/>
              <a:buFont typeface="Times New Roman"/>
              <a:buNone/>
            </a:pPr>
            <a:r>
              <a:t/>
            </a:r>
            <a:endParaRPr b="0" i="1" sz="28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Google Shape;173;p22"/>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3. Sophisticated Model Checking</a:t>
            </a:r>
            <a:endParaRPr/>
          </a:p>
        </p:txBody>
      </p:sp>
      <p:sp>
        <p:nvSpPr>
          <p:cNvPr id="174" name="Google Shape;174;p22"/>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Use CSP heuristic techniques to search the space of variable assignments.</a:t>
            </a:r>
            <a:br>
              <a:rPr lang="en-US"/>
            </a:br>
            <a:endParaRPr/>
          </a:p>
          <a:p>
            <a:pPr indent="-431800" lvl="0" marL="457200" rtl="0" algn="l">
              <a:spcBef>
                <a:spcPts val="0"/>
              </a:spcBef>
              <a:spcAft>
                <a:spcPts val="0"/>
              </a:spcAft>
              <a:buSzPts val="3200"/>
              <a:buChar char="•"/>
            </a:pPr>
            <a:r>
              <a:rPr lang="en-US"/>
              <a:t>We’ll consider two approaches:</a:t>
            </a:r>
            <a:br>
              <a:rPr lang="en-US"/>
            </a:br>
            <a:endParaRPr/>
          </a:p>
          <a:p>
            <a:pPr indent="-406400" lvl="1" marL="914400" rtl="0" algn="l">
              <a:spcBef>
                <a:spcPts val="0"/>
              </a:spcBef>
              <a:spcAft>
                <a:spcPts val="0"/>
              </a:spcAft>
              <a:buSzPts val="2800"/>
              <a:buChar char="–"/>
            </a:pPr>
            <a:r>
              <a:rPr lang="en-US"/>
              <a:t>Backtracking search: DPLL algorithm</a:t>
            </a:r>
            <a:br>
              <a:rPr lang="en-US"/>
            </a:br>
            <a:endParaRPr/>
          </a:p>
          <a:p>
            <a:pPr indent="-406400" lvl="1" marL="914400" rtl="0" algn="l">
              <a:spcBef>
                <a:spcPts val="0"/>
              </a:spcBef>
              <a:spcAft>
                <a:spcPts val="0"/>
              </a:spcAft>
              <a:buSzPts val="2800"/>
              <a:buChar char="–"/>
            </a:pPr>
            <a:r>
              <a:rPr lang="en-US"/>
              <a:t>Local search: W</a:t>
            </a:r>
            <a:r>
              <a:rPr lang="en-US" sz="2400"/>
              <a:t>ALK</a:t>
            </a:r>
            <a:r>
              <a:rPr lang="en-US"/>
              <a:t>-S</a:t>
            </a:r>
            <a:r>
              <a:rPr lang="en-US" sz="2400"/>
              <a:t>AT</a:t>
            </a:r>
            <a:r>
              <a:rPr lang="en-US"/>
              <a:t>,</a:t>
            </a:r>
            <a:r>
              <a:rPr lang="en-US" sz="2400"/>
              <a:t> </a:t>
            </a:r>
            <a:r>
              <a:rPr lang="en-US"/>
              <a:t>GSAT, B</a:t>
            </a:r>
            <a:r>
              <a:rPr lang="en-US" sz="2400"/>
              <a:t>REAKOUT</a:t>
            </a:r>
            <a:endParaRPr sz="2400"/>
          </a:p>
        </p:txBody>
      </p:sp>
      <p:sp>
        <p:nvSpPr>
          <p:cNvPr id="175" name="Google Shape;175;p22"/>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23"/>
          <p:cNvSpPr txBox="1"/>
          <p:nvPr>
            <p:ph type="title"/>
          </p:nvPr>
        </p:nvSpPr>
        <p:spPr>
          <a:xfrm>
            <a:off x="470750" y="381000"/>
            <a:ext cx="83880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Davis-Putnam-Logemann-Loveland</a:t>
            </a:r>
            <a:endParaRPr/>
          </a:p>
          <a:p>
            <a:pPr indent="0" lvl="0" marL="0" rtl="0" algn="ctr">
              <a:spcBef>
                <a:spcPts val="0"/>
              </a:spcBef>
              <a:spcAft>
                <a:spcPts val="0"/>
              </a:spcAft>
              <a:buNone/>
            </a:pPr>
            <a:r>
              <a:rPr lang="en-US"/>
              <a:t>(DPLL) Algorithm</a:t>
            </a:r>
            <a:endParaRPr/>
          </a:p>
        </p:txBody>
      </p:sp>
      <p:sp>
        <p:nvSpPr>
          <p:cNvPr id="182" name="Google Shape;182;p23"/>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Input is a sentence in CNF</a:t>
            </a:r>
            <a:endParaRPr/>
          </a:p>
          <a:p>
            <a:pPr indent="-431800" lvl="0" marL="457200" rtl="0" algn="l">
              <a:spcBef>
                <a:spcPts val="0"/>
              </a:spcBef>
              <a:spcAft>
                <a:spcPts val="0"/>
              </a:spcAft>
              <a:buSzPts val="3200"/>
              <a:buChar char="•"/>
            </a:pPr>
            <a:r>
              <a:rPr lang="en-US"/>
              <a:t>Depth-first, backtracking enumeration of possible models, with three tricks:</a:t>
            </a:r>
            <a:br>
              <a:rPr lang="en-US"/>
            </a:br>
            <a:endParaRPr/>
          </a:p>
          <a:p>
            <a:pPr indent="0" lvl="0" marL="457200" rtl="0" algn="l">
              <a:spcBef>
                <a:spcPts val="640"/>
              </a:spcBef>
              <a:spcAft>
                <a:spcPts val="0"/>
              </a:spcAft>
              <a:buNone/>
            </a:pPr>
            <a:r>
              <a:rPr lang="en-US"/>
              <a:t>	1) Early termination</a:t>
            </a:r>
            <a:endParaRPr/>
          </a:p>
          <a:p>
            <a:pPr indent="0" lvl="0" marL="457200" rtl="0" algn="l">
              <a:spcBef>
                <a:spcPts val="640"/>
              </a:spcBef>
              <a:spcAft>
                <a:spcPts val="0"/>
              </a:spcAft>
              <a:buNone/>
            </a:pPr>
            <a:r>
              <a:rPr lang="en-US"/>
              <a:t>	2) Pure symbol heuristic</a:t>
            </a:r>
            <a:endParaRPr/>
          </a:p>
          <a:p>
            <a:pPr indent="0" lvl="0" marL="457200" rtl="0" algn="l">
              <a:spcBef>
                <a:spcPts val="640"/>
              </a:spcBef>
              <a:spcAft>
                <a:spcPts val="0"/>
              </a:spcAft>
              <a:buNone/>
            </a:pPr>
            <a:r>
              <a:rPr lang="en-US"/>
              <a:t>	3) Unit clause heuristic</a:t>
            </a:r>
            <a:endParaRPr/>
          </a:p>
          <a:p>
            <a:pPr indent="0" lvl="0" marL="0" rtl="0" algn="l">
              <a:spcBef>
                <a:spcPts val="640"/>
              </a:spcBef>
              <a:spcAft>
                <a:spcPts val="0"/>
              </a:spcAft>
              <a:buNone/>
            </a:pPr>
            <a:r>
              <a:t/>
            </a:r>
            <a:endParaRPr/>
          </a:p>
        </p:txBody>
      </p:sp>
      <p:sp>
        <p:nvSpPr>
          <p:cNvPr id="183" name="Google Shape;183;p23"/>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24"/>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Early Termination</a:t>
            </a:r>
            <a:endParaRPr/>
          </a:p>
        </p:txBody>
      </p:sp>
      <p:sp>
        <p:nvSpPr>
          <p:cNvPr id="190" name="Google Shape;190;p24"/>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A </a:t>
            </a:r>
            <a:r>
              <a:rPr lang="en-US" u="sng"/>
              <a:t>clause</a:t>
            </a:r>
            <a:r>
              <a:rPr lang="en-US"/>
              <a:t> is true if any of its literals is true.</a:t>
            </a:r>
            <a:endParaRPr/>
          </a:p>
          <a:p>
            <a:pPr indent="-406400" lvl="1" marL="914400" rtl="0" algn="l">
              <a:spcBef>
                <a:spcPts val="0"/>
              </a:spcBef>
              <a:spcAft>
                <a:spcPts val="0"/>
              </a:spcAft>
              <a:buSzPts val="2800"/>
              <a:buChar char="–"/>
            </a:pPr>
            <a:r>
              <a:rPr lang="en-US"/>
              <a:t>Can work with partial models; don’t have to wait for the remaining variables to be assigned.</a:t>
            </a:r>
            <a:br>
              <a:rPr lang="en-US"/>
            </a:br>
            <a:endParaRPr/>
          </a:p>
          <a:p>
            <a:pPr indent="-431800" lvl="0" marL="457200" rtl="0" algn="l">
              <a:spcBef>
                <a:spcPts val="0"/>
              </a:spcBef>
              <a:spcAft>
                <a:spcPts val="0"/>
              </a:spcAft>
              <a:buSzPts val="3200"/>
              <a:buChar char="•"/>
            </a:pPr>
            <a:r>
              <a:rPr lang="en-US"/>
              <a:t>A </a:t>
            </a:r>
            <a:r>
              <a:rPr lang="en-US" u="sng"/>
              <a:t>sentence</a:t>
            </a:r>
            <a:r>
              <a:rPr lang="en-US"/>
              <a:t> is false if any clause is false.</a:t>
            </a:r>
            <a:endParaRPr/>
          </a:p>
          <a:p>
            <a:pPr indent="-406400" lvl="1" marL="914400" rtl="0" algn="l">
              <a:spcBef>
                <a:spcPts val="0"/>
              </a:spcBef>
              <a:spcAft>
                <a:spcPts val="0"/>
              </a:spcAft>
              <a:buSzPts val="2800"/>
              <a:buChar char="–"/>
            </a:pPr>
            <a:r>
              <a:rPr lang="en-US"/>
              <a:t>Can avoid examination of entire subtrees in the search space.</a:t>
            </a:r>
            <a:endParaRPr/>
          </a:p>
        </p:txBody>
      </p:sp>
      <p:sp>
        <p:nvSpPr>
          <p:cNvPr id="191" name="Google Shape;191;p24"/>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25"/>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Pure Symbol Heuristic</a:t>
            </a:r>
            <a:endParaRPr/>
          </a:p>
        </p:txBody>
      </p:sp>
      <p:sp>
        <p:nvSpPr>
          <p:cNvPr id="198" name="Google Shape;198;p25"/>
          <p:cNvSpPr txBox="1"/>
          <p:nvPr>
            <p:ph idx="1" type="body"/>
          </p:nvPr>
        </p:nvSpPr>
        <p:spPr>
          <a:xfrm>
            <a:off x="296950" y="1981200"/>
            <a:ext cx="8591100" cy="46092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A </a:t>
            </a:r>
            <a:r>
              <a:rPr b="1" lang="en-US"/>
              <a:t>pure symbol</a:t>
            </a:r>
            <a:r>
              <a:rPr lang="en-US"/>
              <a:t> has the same sign in all clauses.</a:t>
            </a:r>
            <a:endParaRPr/>
          </a:p>
          <a:p>
            <a:pPr indent="-431800" lvl="0" marL="457200" rtl="0" algn="l">
              <a:spcBef>
                <a:spcPts val="0"/>
              </a:spcBef>
              <a:spcAft>
                <a:spcPts val="0"/>
              </a:spcAft>
              <a:buSzPts val="3200"/>
              <a:buChar char="•"/>
            </a:pPr>
            <a:r>
              <a:rPr lang="en-US"/>
              <a:t>Ex: A and B are pure (and C is not) in:</a:t>
            </a:r>
            <a:endParaRPr/>
          </a:p>
          <a:p>
            <a:pPr indent="0" lvl="0" marL="914400" rtl="0" algn="l">
              <a:spcBef>
                <a:spcPts val="640"/>
              </a:spcBef>
              <a:spcAft>
                <a:spcPts val="0"/>
              </a:spcAft>
              <a:buNone/>
            </a:pPr>
            <a:r>
              <a:rPr lang="en-US"/>
              <a:t>(</a:t>
            </a:r>
            <a:r>
              <a:rPr lang="en-US">
                <a:highlight>
                  <a:srgbClr val="F4CCCC"/>
                </a:highlight>
              </a:rPr>
              <a:t>A</a:t>
            </a:r>
            <a:r>
              <a:rPr lang="en-US"/>
              <a:t> ∨ </a:t>
            </a:r>
            <a:r>
              <a:rPr lang="en-US">
                <a:highlight>
                  <a:srgbClr val="D9EAD3"/>
                </a:highlight>
              </a:rPr>
              <a:t>¬B</a:t>
            </a:r>
            <a:r>
              <a:rPr lang="en-US"/>
              <a:t>),  (</a:t>
            </a:r>
            <a:r>
              <a:rPr lang="en-US">
                <a:highlight>
                  <a:srgbClr val="D9EAD3"/>
                </a:highlight>
              </a:rPr>
              <a:t>¬B</a:t>
            </a:r>
            <a:r>
              <a:rPr lang="en-US"/>
              <a:t>  ∨ </a:t>
            </a:r>
            <a:r>
              <a:rPr lang="en-US">
                <a:highlight>
                  <a:srgbClr val="00FFFF"/>
                </a:highlight>
              </a:rPr>
              <a:t>¬C</a:t>
            </a:r>
            <a:r>
              <a:rPr lang="en-US"/>
              <a:t>),  (</a:t>
            </a:r>
            <a:r>
              <a:rPr lang="en-US">
                <a:highlight>
                  <a:srgbClr val="FF00FF"/>
                </a:highlight>
              </a:rPr>
              <a:t>C</a:t>
            </a:r>
            <a:r>
              <a:rPr lang="en-US"/>
              <a:t>  ∨ </a:t>
            </a:r>
            <a:r>
              <a:rPr lang="en-US">
                <a:highlight>
                  <a:srgbClr val="F4CCCC"/>
                </a:highlight>
              </a:rPr>
              <a:t>A</a:t>
            </a:r>
            <a:r>
              <a:rPr lang="en-US"/>
              <a:t>)</a:t>
            </a:r>
            <a:br>
              <a:rPr lang="en-US"/>
            </a:br>
            <a:endParaRPr/>
          </a:p>
          <a:p>
            <a:pPr indent="-431800" lvl="0" marL="457200" rtl="0" algn="l">
              <a:spcBef>
                <a:spcPts val="640"/>
              </a:spcBef>
              <a:spcAft>
                <a:spcPts val="0"/>
              </a:spcAft>
              <a:buSzPts val="3200"/>
              <a:buChar char="•"/>
            </a:pPr>
            <a:r>
              <a:rPr lang="en-US"/>
              <a:t>If a sentence has a model, then it has a model in which the pure symbols are assigned values that make their literals true.</a:t>
            </a:r>
            <a:endParaRPr/>
          </a:p>
          <a:p>
            <a:pPr indent="-431800" lvl="0" marL="457200" rtl="0" algn="l">
              <a:spcBef>
                <a:spcPts val="0"/>
              </a:spcBef>
              <a:spcAft>
                <a:spcPts val="0"/>
              </a:spcAft>
              <a:buSzPts val="3200"/>
              <a:buChar char="•"/>
            </a:pPr>
            <a:r>
              <a:rPr lang="en-US"/>
              <a:t>Why? Because there are no opposite sign literals that could make any clause be false.</a:t>
            </a:r>
            <a:endParaRPr/>
          </a:p>
        </p:txBody>
      </p:sp>
      <p:sp>
        <p:nvSpPr>
          <p:cNvPr id="199" name="Google Shape;199;p25"/>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26"/>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Symbols Can Become Pure</a:t>
            </a:r>
            <a:endParaRPr/>
          </a:p>
        </p:txBody>
      </p:sp>
      <p:sp>
        <p:nvSpPr>
          <p:cNvPr id="206" name="Google Shape;206;p26"/>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Symbols can </a:t>
            </a:r>
            <a:r>
              <a:rPr i="1" lang="en-US"/>
              <a:t>become</a:t>
            </a:r>
            <a:r>
              <a:rPr lang="en-US"/>
              <a:t> pure if some other literal is assigned a value that makes a clause true.</a:t>
            </a:r>
            <a:br>
              <a:rPr lang="en-US"/>
            </a:br>
            <a:endParaRPr/>
          </a:p>
          <a:p>
            <a:pPr indent="-431800" lvl="0" marL="457200" rtl="0" algn="l">
              <a:spcBef>
                <a:spcPts val="0"/>
              </a:spcBef>
              <a:spcAft>
                <a:spcPts val="0"/>
              </a:spcAft>
              <a:buSzPts val="3200"/>
              <a:buChar char="•"/>
            </a:pPr>
            <a:r>
              <a:rPr lang="en-US"/>
              <a:t>In that case, the symbol’s appearance in that clause can be ignored.</a:t>
            </a:r>
            <a:endParaRPr/>
          </a:p>
          <a:p>
            <a:pPr indent="0" lvl="0" marL="0" rtl="0" algn="l">
              <a:spcBef>
                <a:spcPts val="640"/>
              </a:spcBef>
              <a:spcAft>
                <a:spcPts val="0"/>
              </a:spcAft>
              <a:buNone/>
            </a:pPr>
            <a:r>
              <a:t/>
            </a:r>
            <a:endParaRPr/>
          </a:p>
        </p:txBody>
      </p:sp>
      <p:sp>
        <p:nvSpPr>
          <p:cNvPr id="207" name="Google Shape;207;p26"/>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27"/>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Unit Clause Heuristic</a:t>
            </a:r>
            <a:endParaRPr/>
          </a:p>
        </p:txBody>
      </p:sp>
      <p:sp>
        <p:nvSpPr>
          <p:cNvPr id="214" name="Google Shape;214;p27"/>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In DPLL, a </a:t>
            </a:r>
            <a:r>
              <a:rPr b="1" lang="en-US"/>
              <a:t>unit clause</a:t>
            </a:r>
            <a:r>
              <a:rPr lang="en-US"/>
              <a:t> is a clause in which all literals but one are already assigned </a:t>
            </a:r>
            <a:r>
              <a:rPr i="1" lang="en-US"/>
              <a:t>false</a:t>
            </a:r>
            <a:r>
              <a:rPr lang="en-US"/>
              <a:t> by the model.</a:t>
            </a:r>
            <a:br>
              <a:rPr lang="en-US"/>
            </a:br>
            <a:endParaRPr/>
          </a:p>
          <a:p>
            <a:pPr indent="-431800" lvl="0" marL="457200" rtl="0" algn="l">
              <a:spcBef>
                <a:spcPts val="0"/>
              </a:spcBef>
              <a:spcAft>
                <a:spcPts val="0"/>
              </a:spcAft>
              <a:buSzPts val="3200"/>
              <a:buChar char="•"/>
            </a:pPr>
            <a:r>
              <a:rPr lang="en-US"/>
              <a:t>Example: (</a:t>
            </a:r>
            <a:r>
              <a:rPr lang="en-US"/>
              <a:t>¬B ∨ ¬C)</a:t>
            </a:r>
            <a:r>
              <a:rPr lang="en-US"/>
              <a:t> when B = </a:t>
            </a:r>
            <a:r>
              <a:rPr i="1" lang="en-US"/>
              <a:t>true.</a:t>
            </a:r>
            <a:endParaRPr i="1"/>
          </a:p>
          <a:p>
            <a:pPr indent="-406400" lvl="1" marL="914400" rtl="0" algn="l">
              <a:spcBef>
                <a:spcPts val="0"/>
              </a:spcBef>
              <a:spcAft>
                <a:spcPts val="0"/>
              </a:spcAft>
              <a:buSzPts val="2800"/>
              <a:buChar char="–"/>
            </a:pPr>
            <a:r>
              <a:rPr lang="en-US"/>
              <a:t>This simplifies to </a:t>
            </a:r>
            <a:r>
              <a:rPr lang="en-US" sz="3200"/>
              <a:t>¬C, a unit clause.</a:t>
            </a:r>
            <a:endParaRPr sz="3200"/>
          </a:p>
          <a:p>
            <a:pPr indent="-431800" lvl="1" marL="914400" rtl="0" algn="l">
              <a:spcBef>
                <a:spcPts val="0"/>
              </a:spcBef>
              <a:spcAft>
                <a:spcPts val="0"/>
              </a:spcAft>
              <a:buSzPts val="3200"/>
              <a:buChar char="–"/>
            </a:pPr>
            <a:r>
              <a:rPr lang="en-US" sz="3200"/>
              <a:t>So C must be </a:t>
            </a:r>
            <a:r>
              <a:rPr i="1" lang="en-US" sz="3200"/>
              <a:t>false</a:t>
            </a:r>
            <a:r>
              <a:rPr b="1" i="1" lang="en-US" sz="3200"/>
              <a:t>.</a:t>
            </a:r>
            <a:endParaRPr b="1" i="1" sz="3200"/>
          </a:p>
          <a:p>
            <a:pPr indent="-431800" lvl="1" marL="914400" rtl="0" algn="l">
              <a:spcBef>
                <a:spcPts val="0"/>
              </a:spcBef>
              <a:spcAft>
                <a:spcPts val="0"/>
              </a:spcAft>
              <a:buSzPts val="3200"/>
              <a:buChar char="–"/>
            </a:pPr>
            <a:r>
              <a:rPr lang="en-US" sz="3200"/>
              <a:t>Now (C ∨ A) becomes a unit clause. This is called </a:t>
            </a:r>
            <a:r>
              <a:rPr b="1" lang="en-US" sz="3200"/>
              <a:t>unit propagation.</a:t>
            </a:r>
            <a:endParaRPr sz="3200"/>
          </a:p>
        </p:txBody>
      </p:sp>
      <p:sp>
        <p:nvSpPr>
          <p:cNvPr id="215" name="Google Shape;215;p27"/>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28"/>
          <p:cNvSpPr txBox="1"/>
          <p:nvPr>
            <p:ph idx="1" type="body"/>
          </p:nvPr>
        </p:nvSpPr>
        <p:spPr>
          <a:xfrm>
            <a:off x="685800" y="256775"/>
            <a:ext cx="7772400" cy="58392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b="1" lang="en-US" sz="1800"/>
              <a:t>function</a:t>
            </a:r>
            <a:r>
              <a:rPr lang="en-US" sz="1800"/>
              <a:t> DPLL-S</a:t>
            </a:r>
            <a:r>
              <a:rPr lang="en-US" sz="1400"/>
              <a:t>ATISFIABLE</a:t>
            </a:r>
            <a:r>
              <a:rPr lang="en-US" sz="1800"/>
              <a:t>?(</a:t>
            </a:r>
            <a:r>
              <a:rPr i="1" lang="en-US" sz="1800"/>
              <a:t>s</a:t>
            </a:r>
            <a:r>
              <a:rPr lang="en-US" sz="1800"/>
              <a:t>) </a:t>
            </a:r>
            <a:r>
              <a:rPr b="1" lang="en-US" sz="1800"/>
              <a:t>returns</a:t>
            </a:r>
            <a:r>
              <a:rPr lang="en-US" sz="1800"/>
              <a:t> </a:t>
            </a:r>
            <a:r>
              <a:rPr i="1" lang="en-US" sz="1800"/>
              <a:t>true</a:t>
            </a:r>
            <a:r>
              <a:rPr lang="en-US" sz="1800"/>
              <a:t> or </a:t>
            </a:r>
            <a:r>
              <a:rPr i="1" lang="en-US" sz="1800"/>
              <a:t>false</a:t>
            </a:r>
            <a:endParaRPr sz="1800"/>
          </a:p>
          <a:p>
            <a:pPr indent="0" lvl="0" marL="0" rtl="0" algn="l">
              <a:spcBef>
                <a:spcPts val="640"/>
              </a:spcBef>
              <a:spcAft>
                <a:spcPts val="0"/>
              </a:spcAft>
              <a:buNone/>
            </a:pPr>
            <a:r>
              <a:rPr lang="en-US" sz="1800"/>
              <a:t>    </a:t>
            </a:r>
            <a:r>
              <a:rPr b="1" lang="en-US" sz="1800"/>
              <a:t>inputs</a:t>
            </a:r>
            <a:r>
              <a:rPr lang="en-US" sz="1800"/>
              <a:t>: </a:t>
            </a:r>
            <a:r>
              <a:rPr i="1" lang="en-US" sz="1800"/>
              <a:t>s</a:t>
            </a:r>
            <a:r>
              <a:rPr lang="en-US" sz="1800"/>
              <a:t>, a sentence in propositional logic</a:t>
            </a:r>
            <a:endParaRPr sz="1800"/>
          </a:p>
          <a:p>
            <a:pPr indent="0" lvl="0" marL="0" rtl="0" algn="l">
              <a:spcBef>
                <a:spcPts val="640"/>
              </a:spcBef>
              <a:spcAft>
                <a:spcPts val="0"/>
              </a:spcAft>
              <a:buNone/>
            </a:pPr>
            <a:r>
              <a:rPr lang="en-US" sz="1800"/>
              <a:t>    </a:t>
            </a:r>
            <a:r>
              <a:rPr i="1" lang="en-US" sz="1800"/>
              <a:t>clauses</a:t>
            </a:r>
            <a:r>
              <a:rPr lang="en-US" sz="1800"/>
              <a:t> ←the set of clauses in the CNF representation of </a:t>
            </a:r>
            <a:r>
              <a:rPr i="1" lang="en-US" sz="1800"/>
              <a:t>s</a:t>
            </a:r>
            <a:endParaRPr sz="1800"/>
          </a:p>
          <a:p>
            <a:pPr indent="0" lvl="0" marL="0" rtl="0" algn="l">
              <a:spcBef>
                <a:spcPts val="640"/>
              </a:spcBef>
              <a:spcAft>
                <a:spcPts val="0"/>
              </a:spcAft>
              <a:buNone/>
            </a:pPr>
            <a:r>
              <a:rPr lang="en-US" sz="1800"/>
              <a:t>    </a:t>
            </a:r>
            <a:r>
              <a:rPr i="1" lang="en-US" sz="1800"/>
              <a:t>symbols</a:t>
            </a:r>
            <a:r>
              <a:rPr lang="en-US" sz="1800"/>
              <a:t> ←a list of the proposition symbols in </a:t>
            </a:r>
            <a:r>
              <a:rPr i="1" lang="en-US" sz="1800"/>
              <a:t>s</a:t>
            </a:r>
            <a:endParaRPr sz="1800"/>
          </a:p>
          <a:p>
            <a:pPr indent="0" lvl="0" marL="0" rtl="0" algn="l">
              <a:spcBef>
                <a:spcPts val="640"/>
              </a:spcBef>
              <a:spcAft>
                <a:spcPts val="0"/>
              </a:spcAft>
              <a:buNone/>
            </a:pPr>
            <a:r>
              <a:rPr lang="en-US" sz="1800"/>
              <a:t>    </a:t>
            </a:r>
            <a:r>
              <a:rPr b="1" lang="en-US" sz="1800"/>
              <a:t>return </a:t>
            </a:r>
            <a:r>
              <a:rPr lang="en-US" sz="1800"/>
              <a:t>DPLL(</a:t>
            </a:r>
            <a:r>
              <a:rPr i="1" lang="en-US" sz="1800"/>
              <a:t>clauses</a:t>
            </a:r>
            <a:r>
              <a:rPr lang="en-US" sz="1800"/>
              <a:t>, </a:t>
            </a:r>
            <a:r>
              <a:rPr i="1" lang="en-US" sz="1800"/>
              <a:t>symbols</a:t>
            </a:r>
            <a:r>
              <a:rPr lang="en-US" sz="1800"/>
              <a:t>, {})</a:t>
            </a:r>
            <a:endParaRPr sz="1800"/>
          </a:p>
          <a:p>
            <a:pPr indent="0" lvl="0" marL="0" rtl="0" algn="l">
              <a:spcBef>
                <a:spcPts val="640"/>
              </a:spcBef>
              <a:spcAft>
                <a:spcPts val="0"/>
              </a:spcAft>
              <a:buNone/>
            </a:pPr>
            <a:r>
              <a:t/>
            </a:r>
            <a:endParaRPr sz="1800"/>
          </a:p>
          <a:p>
            <a:pPr indent="0" lvl="0" marL="0" rtl="0" algn="l">
              <a:spcBef>
                <a:spcPts val="640"/>
              </a:spcBef>
              <a:spcAft>
                <a:spcPts val="0"/>
              </a:spcAft>
              <a:buNone/>
            </a:pPr>
            <a:r>
              <a:rPr b="1" lang="en-US" sz="1800"/>
              <a:t>function</a:t>
            </a:r>
            <a:r>
              <a:rPr lang="en-US" sz="1800"/>
              <a:t> DPLL(</a:t>
            </a:r>
            <a:r>
              <a:rPr i="1" lang="en-US" sz="1800"/>
              <a:t>clauses</a:t>
            </a:r>
            <a:r>
              <a:rPr lang="en-US" sz="1800"/>
              <a:t>, </a:t>
            </a:r>
            <a:r>
              <a:rPr i="1" lang="en-US" sz="1800"/>
              <a:t>symbols</a:t>
            </a:r>
            <a:r>
              <a:rPr lang="en-US" sz="1800"/>
              <a:t>, </a:t>
            </a:r>
            <a:r>
              <a:rPr i="1" lang="en-US" sz="1800"/>
              <a:t>model</a:t>
            </a:r>
            <a:r>
              <a:rPr lang="en-US" sz="1800"/>
              <a:t>) </a:t>
            </a:r>
            <a:r>
              <a:rPr b="1" lang="en-US" sz="1800"/>
              <a:t>returns</a:t>
            </a:r>
            <a:r>
              <a:rPr lang="en-US" sz="1800"/>
              <a:t> </a:t>
            </a:r>
            <a:r>
              <a:rPr i="1" lang="en-US" sz="1800"/>
              <a:t>true</a:t>
            </a:r>
            <a:r>
              <a:rPr lang="en-US" sz="1800"/>
              <a:t> or </a:t>
            </a:r>
            <a:r>
              <a:rPr i="1" lang="en-US" sz="1800"/>
              <a:t>false</a:t>
            </a:r>
            <a:endParaRPr sz="1800"/>
          </a:p>
          <a:p>
            <a:pPr indent="0" lvl="0" marL="0" rtl="0" algn="l">
              <a:spcBef>
                <a:spcPts val="640"/>
              </a:spcBef>
              <a:spcAft>
                <a:spcPts val="0"/>
              </a:spcAft>
              <a:buNone/>
            </a:pPr>
            <a:r>
              <a:rPr lang="en-US" sz="1800"/>
              <a:t>    </a:t>
            </a:r>
            <a:r>
              <a:rPr b="1" lang="en-US" sz="1800"/>
              <a:t>if</a:t>
            </a:r>
            <a:r>
              <a:rPr lang="en-US" sz="1800"/>
              <a:t> every clause in </a:t>
            </a:r>
            <a:r>
              <a:rPr i="1" lang="en-US" sz="1800"/>
              <a:t>clauses</a:t>
            </a:r>
            <a:r>
              <a:rPr lang="en-US" sz="1800"/>
              <a:t> is true in </a:t>
            </a:r>
            <a:r>
              <a:rPr i="1" lang="en-US" sz="1800"/>
              <a:t>model</a:t>
            </a:r>
            <a:r>
              <a:rPr lang="en-US" sz="1800"/>
              <a:t> </a:t>
            </a:r>
            <a:r>
              <a:rPr b="1" lang="en-US" sz="1800"/>
              <a:t>then return </a:t>
            </a:r>
            <a:r>
              <a:rPr i="1" lang="en-US" sz="1800"/>
              <a:t>true</a:t>
            </a:r>
            <a:endParaRPr sz="1800"/>
          </a:p>
          <a:p>
            <a:pPr indent="0" lvl="0" marL="0" rtl="0" algn="l">
              <a:spcBef>
                <a:spcPts val="640"/>
              </a:spcBef>
              <a:spcAft>
                <a:spcPts val="0"/>
              </a:spcAft>
              <a:buNone/>
            </a:pPr>
            <a:r>
              <a:rPr lang="en-US" sz="1800"/>
              <a:t>    </a:t>
            </a:r>
            <a:r>
              <a:rPr b="1" lang="en-US" sz="1800"/>
              <a:t>if </a:t>
            </a:r>
            <a:r>
              <a:rPr lang="en-US" sz="1800"/>
              <a:t>some clause in </a:t>
            </a:r>
            <a:r>
              <a:rPr i="1" lang="en-US" sz="1800"/>
              <a:t>clauses</a:t>
            </a:r>
            <a:r>
              <a:rPr lang="en-US" sz="1800"/>
              <a:t> is false in </a:t>
            </a:r>
            <a:r>
              <a:rPr i="1" lang="en-US" sz="1800"/>
              <a:t>model</a:t>
            </a:r>
            <a:r>
              <a:rPr lang="en-US" sz="1800"/>
              <a:t> </a:t>
            </a:r>
            <a:r>
              <a:rPr b="1" lang="en-US" sz="1800"/>
              <a:t>then return </a:t>
            </a:r>
            <a:r>
              <a:rPr i="1" lang="en-US" sz="1800"/>
              <a:t>false</a:t>
            </a:r>
            <a:endParaRPr i="1" sz="1800"/>
          </a:p>
          <a:p>
            <a:pPr indent="0" lvl="0" marL="0" rtl="0" algn="l">
              <a:spcBef>
                <a:spcPts val="640"/>
              </a:spcBef>
              <a:spcAft>
                <a:spcPts val="0"/>
              </a:spcAft>
              <a:buClr>
                <a:schemeClr val="dk1"/>
              </a:buClr>
              <a:buSzPts val="1100"/>
              <a:buFont typeface="Arial"/>
              <a:buNone/>
            </a:pPr>
            <a:r>
              <a:rPr lang="en-US" sz="1800"/>
              <a:t>    </a:t>
            </a:r>
            <a:r>
              <a:rPr i="1" lang="en-US" sz="1800"/>
              <a:t>P</a:t>
            </a:r>
            <a:r>
              <a:rPr lang="en-US" sz="1800"/>
              <a:t>, </a:t>
            </a:r>
            <a:r>
              <a:rPr i="1" lang="en-US" sz="1800"/>
              <a:t>value</a:t>
            </a:r>
            <a:r>
              <a:rPr lang="en-US" sz="1800"/>
              <a:t> ←F</a:t>
            </a:r>
            <a:r>
              <a:rPr lang="en-US" sz="1400"/>
              <a:t>IND</a:t>
            </a:r>
            <a:r>
              <a:rPr lang="en-US" sz="1800"/>
              <a:t>-P</a:t>
            </a:r>
            <a:r>
              <a:rPr lang="en-US" sz="1400"/>
              <a:t>URE</a:t>
            </a:r>
            <a:r>
              <a:rPr lang="en-US" sz="1800"/>
              <a:t>-S</a:t>
            </a:r>
            <a:r>
              <a:rPr lang="en-US" sz="1400"/>
              <a:t>YMBOL</a:t>
            </a:r>
            <a:r>
              <a:rPr lang="en-US" sz="1800"/>
              <a:t>(</a:t>
            </a:r>
            <a:r>
              <a:rPr i="1" lang="en-US" sz="1800"/>
              <a:t>clauses</a:t>
            </a:r>
            <a:r>
              <a:rPr lang="en-US" sz="1800"/>
              <a:t>, </a:t>
            </a:r>
            <a:r>
              <a:rPr i="1" lang="en-US" sz="1800"/>
              <a:t>model</a:t>
            </a:r>
            <a:r>
              <a:rPr lang="en-US" sz="1800"/>
              <a:t>)</a:t>
            </a:r>
            <a:endParaRPr sz="1800"/>
          </a:p>
          <a:p>
            <a:pPr indent="0" lvl="0" marL="0" rtl="0" algn="l">
              <a:spcBef>
                <a:spcPts val="640"/>
              </a:spcBef>
              <a:spcAft>
                <a:spcPts val="0"/>
              </a:spcAft>
              <a:buClr>
                <a:schemeClr val="dk1"/>
              </a:buClr>
              <a:buSzPts val="1100"/>
              <a:buFont typeface="Arial"/>
              <a:buNone/>
            </a:pPr>
            <a:r>
              <a:rPr lang="en-US" sz="1800"/>
              <a:t>    </a:t>
            </a:r>
            <a:r>
              <a:rPr b="1" lang="en-US" sz="1800"/>
              <a:t>if</a:t>
            </a:r>
            <a:r>
              <a:rPr lang="en-US" sz="1800"/>
              <a:t> </a:t>
            </a:r>
            <a:r>
              <a:rPr i="1" lang="en-US" sz="1800"/>
              <a:t>P</a:t>
            </a:r>
            <a:r>
              <a:rPr lang="en-US" sz="1800"/>
              <a:t> is non-null </a:t>
            </a:r>
            <a:r>
              <a:rPr b="1" lang="en-US" sz="1800"/>
              <a:t>then</a:t>
            </a:r>
            <a:r>
              <a:rPr lang="en-US" sz="1800"/>
              <a:t> </a:t>
            </a:r>
            <a:r>
              <a:rPr b="1" lang="en-US" sz="1800"/>
              <a:t>return</a:t>
            </a:r>
            <a:r>
              <a:rPr lang="en-US" sz="1800"/>
              <a:t> DPLL(</a:t>
            </a:r>
            <a:r>
              <a:rPr i="1" lang="en-US" sz="1800"/>
              <a:t>clauses</a:t>
            </a:r>
            <a:r>
              <a:rPr lang="en-US" sz="1800"/>
              <a:t>, </a:t>
            </a:r>
            <a:r>
              <a:rPr i="1" lang="en-US" sz="1800"/>
              <a:t>symbols</a:t>
            </a:r>
            <a:r>
              <a:rPr lang="en-US" sz="1800"/>
              <a:t> - </a:t>
            </a:r>
            <a:r>
              <a:rPr i="1" lang="en-US" sz="1800"/>
              <a:t>P</a:t>
            </a:r>
            <a:r>
              <a:rPr lang="en-US" sz="1800"/>
              <a:t>, model ∪ {</a:t>
            </a:r>
            <a:r>
              <a:rPr i="1" lang="en-US" sz="1800"/>
              <a:t>P</a:t>
            </a:r>
            <a:r>
              <a:rPr lang="en-US" sz="1800"/>
              <a:t>=</a:t>
            </a:r>
            <a:r>
              <a:rPr i="1" lang="en-US" sz="1800"/>
              <a:t>value})</a:t>
            </a:r>
            <a:endParaRPr i="1" sz="1800"/>
          </a:p>
          <a:p>
            <a:pPr indent="0" lvl="0" marL="0" rtl="0" algn="l">
              <a:spcBef>
                <a:spcPts val="640"/>
              </a:spcBef>
              <a:spcAft>
                <a:spcPts val="0"/>
              </a:spcAft>
              <a:buNone/>
            </a:pPr>
            <a:r>
              <a:rPr lang="en-US" sz="1800"/>
              <a:t>    </a:t>
            </a:r>
            <a:r>
              <a:rPr i="1" lang="en-US" sz="1800"/>
              <a:t>P</a:t>
            </a:r>
            <a:r>
              <a:rPr lang="en-US" sz="1800"/>
              <a:t>, </a:t>
            </a:r>
            <a:r>
              <a:rPr i="1" lang="en-US" sz="1800"/>
              <a:t>value</a:t>
            </a:r>
            <a:r>
              <a:rPr lang="en-US" sz="1800"/>
              <a:t> ←F</a:t>
            </a:r>
            <a:r>
              <a:rPr lang="en-US" sz="1400"/>
              <a:t>IND</a:t>
            </a:r>
            <a:r>
              <a:rPr lang="en-US" sz="1800"/>
              <a:t>-U</a:t>
            </a:r>
            <a:r>
              <a:rPr lang="en-US" sz="1400"/>
              <a:t>NIT</a:t>
            </a:r>
            <a:r>
              <a:rPr lang="en-US" sz="1800"/>
              <a:t>-C</a:t>
            </a:r>
            <a:r>
              <a:rPr lang="en-US" sz="1400"/>
              <a:t>LAUSE</a:t>
            </a:r>
            <a:r>
              <a:rPr lang="en-US" sz="1800"/>
              <a:t>(</a:t>
            </a:r>
            <a:r>
              <a:rPr i="1" lang="en-US" sz="1800"/>
              <a:t>clauses</a:t>
            </a:r>
            <a:r>
              <a:rPr lang="en-US" sz="1800"/>
              <a:t>, </a:t>
            </a:r>
            <a:r>
              <a:rPr i="1" lang="en-US" sz="1800"/>
              <a:t>model</a:t>
            </a:r>
            <a:r>
              <a:rPr lang="en-US" sz="1800"/>
              <a:t>)</a:t>
            </a:r>
            <a:endParaRPr sz="1800"/>
          </a:p>
          <a:p>
            <a:pPr indent="0" lvl="0" marL="0" rtl="0" algn="l">
              <a:spcBef>
                <a:spcPts val="640"/>
              </a:spcBef>
              <a:spcAft>
                <a:spcPts val="0"/>
              </a:spcAft>
              <a:buNone/>
            </a:pPr>
            <a:r>
              <a:rPr lang="en-US" sz="1800"/>
              <a:t>    </a:t>
            </a:r>
            <a:r>
              <a:rPr b="1" lang="en-US" sz="1800"/>
              <a:t>if</a:t>
            </a:r>
            <a:r>
              <a:rPr lang="en-US" sz="1800"/>
              <a:t> </a:t>
            </a:r>
            <a:r>
              <a:rPr i="1" lang="en-US" sz="1800"/>
              <a:t>P</a:t>
            </a:r>
            <a:r>
              <a:rPr lang="en-US" sz="1800"/>
              <a:t> is non-null </a:t>
            </a:r>
            <a:r>
              <a:rPr b="1" lang="en-US" sz="1800"/>
              <a:t>then</a:t>
            </a:r>
            <a:r>
              <a:rPr lang="en-US" sz="1800"/>
              <a:t> </a:t>
            </a:r>
            <a:r>
              <a:rPr b="1" lang="en-US" sz="1800"/>
              <a:t>return</a:t>
            </a:r>
            <a:r>
              <a:rPr lang="en-US" sz="1800"/>
              <a:t> DPLL(</a:t>
            </a:r>
            <a:r>
              <a:rPr i="1" lang="en-US" sz="1800"/>
              <a:t>clauses</a:t>
            </a:r>
            <a:r>
              <a:rPr lang="en-US" sz="1800"/>
              <a:t>, </a:t>
            </a:r>
            <a:r>
              <a:rPr i="1" lang="en-US" sz="1800"/>
              <a:t>symbols</a:t>
            </a:r>
            <a:r>
              <a:rPr lang="en-US" sz="1800"/>
              <a:t> </a:t>
            </a:r>
            <a:r>
              <a:rPr lang="en-US" sz="1800"/>
              <a:t>- </a:t>
            </a:r>
            <a:r>
              <a:rPr i="1" lang="en-US" sz="1800"/>
              <a:t>P</a:t>
            </a:r>
            <a:r>
              <a:rPr lang="en-US" sz="1800"/>
              <a:t>, model ∪ {</a:t>
            </a:r>
            <a:r>
              <a:rPr i="1" lang="en-US" sz="1800"/>
              <a:t>P</a:t>
            </a:r>
            <a:r>
              <a:rPr lang="en-US" sz="1800"/>
              <a:t>=</a:t>
            </a:r>
            <a:r>
              <a:rPr i="1" lang="en-US" sz="1800"/>
              <a:t>value})</a:t>
            </a:r>
            <a:endParaRPr sz="1800"/>
          </a:p>
          <a:p>
            <a:pPr indent="0" lvl="0" marL="0" rtl="0" algn="l">
              <a:spcBef>
                <a:spcPts val="640"/>
              </a:spcBef>
              <a:spcAft>
                <a:spcPts val="0"/>
              </a:spcAft>
              <a:buNone/>
            </a:pPr>
            <a:r>
              <a:rPr lang="en-US" sz="1800"/>
              <a:t>    </a:t>
            </a:r>
            <a:r>
              <a:rPr i="1" lang="en-US" sz="1800"/>
              <a:t>P</a:t>
            </a:r>
            <a:r>
              <a:rPr lang="en-US" sz="1800"/>
              <a:t> ←F</a:t>
            </a:r>
            <a:r>
              <a:rPr lang="en-US" sz="1400"/>
              <a:t>IRST</a:t>
            </a:r>
            <a:r>
              <a:rPr lang="en-US" sz="1800"/>
              <a:t>(</a:t>
            </a:r>
            <a:r>
              <a:rPr i="1" lang="en-US" sz="1800"/>
              <a:t>symbols</a:t>
            </a:r>
            <a:r>
              <a:rPr lang="en-US" sz="1800"/>
              <a:t>); </a:t>
            </a:r>
            <a:r>
              <a:rPr i="1" lang="en-US" sz="1800"/>
              <a:t>rest</a:t>
            </a:r>
            <a:r>
              <a:rPr lang="en-US" sz="1800"/>
              <a:t> ←R</a:t>
            </a:r>
            <a:r>
              <a:rPr lang="en-US" sz="1400"/>
              <a:t>EST</a:t>
            </a:r>
            <a:r>
              <a:rPr lang="en-US" sz="1800"/>
              <a:t>(</a:t>
            </a:r>
            <a:r>
              <a:rPr i="1" lang="en-US" sz="1800"/>
              <a:t>symbols</a:t>
            </a:r>
            <a:r>
              <a:rPr lang="en-US" sz="1800"/>
              <a:t>)</a:t>
            </a:r>
            <a:endParaRPr sz="1800"/>
          </a:p>
          <a:p>
            <a:pPr indent="0" lvl="0" marL="0" rtl="0" algn="l">
              <a:spcBef>
                <a:spcPts val="640"/>
              </a:spcBef>
              <a:spcAft>
                <a:spcPts val="0"/>
              </a:spcAft>
              <a:buNone/>
            </a:pPr>
            <a:r>
              <a:rPr lang="en-US" sz="1800"/>
              <a:t>    </a:t>
            </a:r>
            <a:r>
              <a:rPr b="1" lang="en-US" sz="1800"/>
              <a:t>return</a:t>
            </a:r>
            <a:r>
              <a:rPr lang="en-US" sz="1800"/>
              <a:t> DPLL(</a:t>
            </a:r>
            <a:r>
              <a:rPr i="1" lang="en-US" sz="1800"/>
              <a:t>clauses</a:t>
            </a:r>
            <a:r>
              <a:rPr lang="en-US" sz="1800"/>
              <a:t>, </a:t>
            </a:r>
            <a:r>
              <a:rPr i="1" lang="en-US" sz="1800"/>
              <a:t>rest</a:t>
            </a:r>
            <a:r>
              <a:rPr lang="en-US" sz="1800"/>
              <a:t>, </a:t>
            </a:r>
            <a:r>
              <a:rPr i="1" lang="en-US" sz="1800"/>
              <a:t>model</a:t>
            </a:r>
            <a:r>
              <a:rPr lang="en-US" sz="1800"/>
              <a:t> ∪ {</a:t>
            </a:r>
            <a:r>
              <a:rPr i="1" lang="en-US" sz="1800"/>
              <a:t>P</a:t>
            </a:r>
            <a:r>
              <a:rPr lang="en-US" sz="1800"/>
              <a:t>=</a:t>
            </a:r>
            <a:r>
              <a:rPr i="1" lang="en-US" sz="1800"/>
              <a:t>true</a:t>
            </a:r>
            <a:r>
              <a:rPr lang="en-US" sz="1800"/>
              <a:t>}) </a:t>
            </a:r>
            <a:r>
              <a:rPr b="1" lang="en-US" sz="1800"/>
              <a:t>or</a:t>
            </a:r>
            <a:endParaRPr b="1" sz="1800"/>
          </a:p>
          <a:p>
            <a:pPr indent="0" lvl="0" marL="0" rtl="0" algn="l">
              <a:spcBef>
                <a:spcPts val="640"/>
              </a:spcBef>
              <a:spcAft>
                <a:spcPts val="0"/>
              </a:spcAft>
              <a:buNone/>
            </a:pPr>
            <a:r>
              <a:rPr b="1" lang="en-US" sz="1800"/>
              <a:t>                </a:t>
            </a:r>
            <a:r>
              <a:rPr lang="en-US" sz="1800"/>
              <a:t>DPLL(</a:t>
            </a:r>
            <a:r>
              <a:rPr i="1" lang="en-US" sz="1800"/>
              <a:t>clauses</a:t>
            </a:r>
            <a:r>
              <a:rPr lang="en-US" sz="1800"/>
              <a:t>, </a:t>
            </a:r>
            <a:r>
              <a:rPr i="1" lang="en-US" sz="1800"/>
              <a:t>rest</a:t>
            </a:r>
            <a:r>
              <a:rPr lang="en-US" sz="1800"/>
              <a:t>, </a:t>
            </a:r>
            <a:r>
              <a:rPr i="1" lang="en-US" sz="1800"/>
              <a:t>model</a:t>
            </a:r>
            <a:r>
              <a:rPr lang="en-US" sz="1800"/>
              <a:t> ∪ {</a:t>
            </a:r>
            <a:r>
              <a:rPr i="1" lang="en-US" sz="1800"/>
              <a:t>P</a:t>
            </a:r>
            <a:r>
              <a:rPr lang="en-US" sz="1800"/>
              <a:t>=</a:t>
            </a:r>
            <a:r>
              <a:rPr i="1" lang="en-US" sz="1800"/>
              <a:t>false</a:t>
            </a:r>
            <a:r>
              <a:rPr lang="en-US" sz="1800"/>
              <a:t>})</a:t>
            </a:r>
            <a:endParaRPr b="1" sz="1800"/>
          </a:p>
        </p:txBody>
      </p:sp>
      <p:sp>
        <p:nvSpPr>
          <p:cNvPr id="222" name="Google Shape;222;p28"/>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
        <p:nvSpPr>
          <p:cNvPr id="223" name="Google Shape;223;p28"/>
          <p:cNvSpPr/>
          <p:nvPr/>
        </p:nvSpPr>
        <p:spPr>
          <a:xfrm>
            <a:off x="5849450" y="5341300"/>
            <a:ext cx="180900" cy="762000"/>
          </a:xfrm>
          <a:prstGeom prst="rightBrace">
            <a:avLst>
              <a:gd fmla="val 8333" name="adj1"/>
              <a:gd fmla="val 50000" name="adj2"/>
            </a:avLst>
          </a:prstGeom>
          <a:noFill/>
          <a:ln cap="flat" cmpd="sng" w="1905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8"/>
          <p:cNvSpPr txBox="1"/>
          <p:nvPr/>
        </p:nvSpPr>
        <p:spPr>
          <a:xfrm>
            <a:off x="6030425" y="5455600"/>
            <a:ext cx="2419500" cy="65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solidFill>
                  <a:srgbClr val="0000FF"/>
                </a:solidFill>
              </a:rPr>
              <a:t>This is where the backtracking happens.</a:t>
            </a:r>
            <a:endParaRPr>
              <a:solidFill>
                <a:srgbClr val="0000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29"/>
          <p:cNvSpPr txBox="1"/>
          <p:nvPr>
            <p:ph type="title"/>
          </p:nvPr>
        </p:nvSpPr>
        <p:spPr>
          <a:xfrm>
            <a:off x="762000" y="228600"/>
            <a:ext cx="7772400" cy="8382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000"/>
              <a:buFont typeface="Times New Roman"/>
              <a:buNone/>
            </a:pPr>
            <a:r>
              <a:rPr b="0" i="0" lang="en-US" sz="4000" u="none" cap="none" strike="noStrike">
                <a:solidFill>
                  <a:schemeClr val="dk2"/>
                </a:solidFill>
                <a:latin typeface="Times New Roman"/>
                <a:ea typeface="Times New Roman"/>
                <a:cs typeface="Times New Roman"/>
                <a:sym typeface="Times New Roman"/>
              </a:rPr>
              <a:t>Davis-Putnam-Logemann-Loveland (DPLL) tree search algorithm</a:t>
            </a:r>
            <a:endParaRPr/>
          </a:p>
        </p:txBody>
      </p:sp>
      <p:sp>
        <p:nvSpPr>
          <p:cNvPr id="230" name="Google Shape;230;p29"/>
          <p:cNvSpPr txBox="1"/>
          <p:nvPr/>
        </p:nvSpPr>
        <p:spPr>
          <a:xfrm>
            <a:off x="457200" y="1622425"/>
            <a:ext cx="8382000" cy="48942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E.g. for 3SAT</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s.t. (p</a:t>
            </a:r>
            <a:r>
              <a:rPr b="0" baseline="-25000" i="0" lang="en-US" sz="2400" u="none">
                <a:solidFill>
                  <a:schemeClr val="dk1"/>
                </a:solidFill>
                <a:latin typeface="Times New Roman"/>
                <a:ea typeface="Times New Roman"/>
                <a:cs typeface="Times New Roman"/>
                <a:sym typeface="Times New Roman"/>
              </a:rPr>
              <a:t>1</a:t>
            </a: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3</a:t>
            </a: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4</a:t>
            </a:r>
            <a:r>
              <a:rPr b="0" i="0" lang="en-US" sz="2400" u="none">
                <a:solidFill>
                  <a:schemeClr val="dk1"/>
                </a:solidFill>
                <a:latin typeface="Times New Roman"/>
                <a:ea typeface="Times New Roman"/>
                <a:cs typeface="Times New Roman"/>
                <a:sym typeface="Times New Roman"/>
              </a:rPr>
              <a:t>) ∧ (¬p</a:t>
            </a:r>
            <a:r>
              <a:rPr b="0" baseline="-25000" i="0" lang="en-US" sz="2400" u="none">
                <a:solidFill>
                  <a:schemeClr val="dk1"/>
                </a:solidFill>
                <a:latin typeface="Times New Roman"/>
                <a:ea typeface="Times New Roman"/>
                <a:cs typeface="Times New Roman"/>
                <a:sym typeface="Times New Roman"/>
              </a:rPr>
              <a:t>1</a:t>
            </a: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2</a:t>
            </a: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3</a:t>
            </a:r>
            <a:r>
              <a:rPr b="0" i="0" lang="en-US" sz="2400" u="none">
                <a:solidFill>
                  <a:schemeClr val="dk1"/>
                </a:solidFill>
                <a:latin typeface="Times New Roman"/>
                <a:ea typeface="Times New Roman"/>
                <a:cs typeface="Times New Roman"/>
                <a:sym typeface="Times New Roman"/>
              </a:rPr>
              <a:t>) ∧ …</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Backtrack when some clause becomes empty</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rPr b="0" i="1" lang="en-US" sz="2400" u="none">
                <a:solidFill>
                  <a:schemeClr val="dk1"/>
                </a:solidFill>
                <a:latin typeface="Times New Roman"/>
                <a:ea typeface="Times New Roman"/>
                <a:cs typeface="Times New Roman"/>
                <a:sym typeface="Times New Roman"/>
              </a:rPr>
              <a:t>Unit propagation</a:t>
            </a:r>
            <a:r>
              <a:rPr b="0" i="0" lang="en-US" sz="2400" u="none">
                <a:solidFill>
                  <a:schemeClr val="dk1"/>
                </a:solidFill>
                <a:latin typeface="Times New Roman"/>
                <a:ea typeface="Times New Roman"/>
                <a:cs typeface="Times New Roman"/>
                <a:sym typeface="Times New Roman"/>
              </a:rPr>
              <a:t> (for variable &amp; value ordering): if some clause only has one literal left, assign that variable the value that satisfies the clause (never need to check the other branch)</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rPr b="0" i="1" lang="en-US" sz="2400" u="none">
                <a:solidFill>
                  <a:schemeClr val="dk1"/>
                </a:solidFill>
                <a:latin typeface="Times New Roman"/>
                <a:ea typeface="Times New Roman"/>
                <a:cs typeface="Times New Roman"/>
                <a:sym typeface="Times New Roman"/>
              </a:rPr>
              <a:t>Boolean Constraint Propagation (BCP): </a:t>
            </a:r>
            <a:r>
              <a:rPr b="0" i="0" lang="en-US" sz="2400" u="none">
                <a:solidFill>
                  <a:schemeClr val="dk1"/>
                </a:solidFill>
                <a:latin typeface="Times New Roman"/>
                <a:ea typeface="Times New Roman"/>
                <a:cs typeface="Times New Roman"/>
                <a:sym typeface="Times New Roman"/>
              </a:rPr>
              <a:t>Iteratively apply unit propagation until there is no unit clause available</a:t>
            </a:r>
            <a:endParaRPr/>
          </a:p>
        </p:txBody>
      </p:sp>
      <p:pic>
        <p:nvPicPr>
          <p:cNvPr id="231" name="Google Shape;231;p29"/>
          <p:cNvPicPr preferRelativeResize="0"/>
          <p:nvPr/>
        </p:nvPicPr>
        <p:blipFill rotWithShape="1">
          <a:blip r:embed="rId3">
            <a:alphaModFix/>
          </a:blip>
          <a:srcRect b="0" l="0" r="0" t="0"/>
          <a:stretch/>
        </p:blipFill>
        <p:spPr>
          <a:xfrm>
            <a:off x="914400" y="2060575"/>
            <a:ext cx="258762" cy="323850"/>
          </a:xfrm>
          <a:prstGeom prst="rect">
            <a:avLst/>
          </a:prstGeom>
          <a:noFill/>
          <a:ln>
            <a:noFill/>
          </a:ln>
        </p:spPr>
      </p:pic>
      <p:grpSp>
        <p:nvGrpSpPr>
          <p:cNvPr id="232" name="Google Shape;232;p29"/>
          <p:cNvGrpSpPr/>
          <p:nvPr/>
        </p:nvGrpSpPr>
        <p:grpSpPr>
          <a:xfrm>
            <a:off x="6172200" y="1816100"/>
            <a:ext cx="1620837" cy="1711325"/>
            <a:chOff x="6172200" y="1260475"/>
            <a:chExt cx="1620837" cy="1711325"/>
          </a:xfrm>
        </p:grpSpPr>
        <p:cxnSp>
          <p:nvCxnSpPr>
            <p:cNvPr id="233" name="Google Shape;233;p29"/>
            <p:cNvCxnSpPr/>
            <p:nvPr/>
          </p:nvCxnSpPr>
          <p:spPr>
            <a:xfrm flipH="1">
              <a:off x="6477000" y="1676400"/>
              <a:ext cx="838200" cy="1295400"/>
            </a:xfrm>
            <a:prstGeom prst="straightConnector1">
              <a:avLst/>
            </a:prstGeom>
            <a:noFill/>
            <a:ln cap="flat" cmpd="sng" w="9525">
              <a:solidFill>
                <a:schemeClr val="dk1"/>
              </a:solidFill>
              <a:prstDash val="solid"/>
              <a:miter lim="800000"/>
              <a:headEnd len="med" w="med" type="none"/>
              <a:tailEnd len="med" w="med" type="none"/>
            </a:ln>
          </p:spPr>
        </p:cxnSp>
        <p:cxnSp>
          <p:nvCxnSpPr>
            <p:cNvPr id="234" name="Google Shape;234;p29"/>
            <p:cNvCxnSpPr/>
            <p:nvPr/>
          </p:nvCxnSpPr>
          <p:spPr>
            <a:xfrm>
              <a:off x="7315200" y="1676400"/>
              <a:ext cx="304800" cy="457200"/>
            </a:xfrm>
            <a:prstGeom prst="straightConnector1">
              <a:avLst/>
            </a:prstGeom>
            <a:noFill/>
            <a:ln cap="flat" cmpd="sng" w="9525">
              <a:solidFill>
                <a:schemeClr val="dk1"/>
              </a:solidFill>
              <a:prstDash val="solid"/>
              <a:miter lim="800000"/>
              <a:headEnd len="med" w="med" type="none"/>
              <a:tailEnd len="med" w="med" type="none"/>
            </a:ln>
          </p:spPr>
        </p:cxnSp>
        <p:cxnSp>
          <p:nvCxnSpPr>
            <p:cNvPr id="235" name="Google Shape;235;p29"/>
            <p:cNvCxnSpPr/>
            <p:nvPr/>
          </p:nvCxnSpPr>
          <p:spPr>
            <a:xfrm>
              <a:off x="6781800" y="2514600"/>
              <a:ext cx="152400" cy="228600"/>
            </a:xfrm>
            <a:prstGeom prst="straightConnector1">
              <a:avLst/>
            </a:prstGeom>
            <a:noFill/>
            <a:ln cap="flat" cmpd="sng" w="9525">
              <a:solidFill>
                <a:schemeClr val="dk1"/>
              </a:solidFill>
              <a:prstDash val="solid"/>
              <a:miter lim="800000"/>
              <a:headEnd len="med" w="med" type="none"/>
              <a:tailEnd len="med" w="med" type="none"/>
            </a:ln>
          </p:spPr>
        </p:cxnSp>
        <p:cxnSp>
          <p:nvCxnSpPr>
            <p:cNvPr id="236" name="Google Shape;236;p29"/>
            <p:cNvCxnSpPr/>
            <p:nvPr/>
          </p:nvCxnSpPr>
          <p:spPr>
            <a:xfrm>
              <a:off x="6629400" y="2743200"/>
              <a:ext cx="152400" cy="228600"/>
            </a:xfrm>
            <a:prstGeom prst="straightConnector1">
              <a:avLst/>
            </a:prstGeom>
            <a:noFill/>
            <a:ln cap="flat" cmpd="sng" w="9525">
              <a:solidFill>
                <a:schemeClr val="dk1"/>
              </a:solidFill>
              <a:prstDash val="solid"/>
              <a:miter lim="800000"/>
              <a:headEnd len="med" w="med" type="none"/>
              <a:tailEnd len="med" w="med" type="none"/>
            </a:ln>
          </p:spPr>
        </p:cxnSp>
        <p:cxnSp>
          <p:nvCxnSpPr>
            <p:cNvPr id="237" name="Google Shape;237;p29"/>
            <p:cNvCxnSpPr/>
            <p:nvPr/>
          </p:nvCxnSpPr>
          <p:spPr>
            <a:xfrm>
              <a:off x="7010400" y="2133600"/>
              <a:ext cx="381000" cy="609600"/>
            </a:xfrm>
            <a:prstGeom prst="straightConnector1">
              <a:avLst/>
            </a:prstGeom>
            <a:noFill/>
            <a:ln cap="flat" cmpd="sng" w="9525">
              <a:solidFill>
                <a:schemeClr val="dk1"/>
              </a:solidFill>
              <a:prstDash val="solid"/>
              <a:miter lim="800000"/>
              <a:headEnd len="med" w="med" type="none"/>
              <a:tailEnd len="med" w="med" type="none"/>
            </a:ln>
          </p:spPr>
        </p:cxnSp>
        <p:cxnSp>
          <p:nvCxnSpPr>
            <p:cNvPr id="238" name="Google Shape;238;p29"/>
            <p:cNvCxnSpPr/>
            <p:nvPr/>
          </p:nvCxnSpPr>
          <p:spPr>
            <a:xfrm flipH="1">
              <a:off x="7086600" y="2514600"/>
              <a:ext cx="152400" cy="228600"/>
            </a:xfrm>
            <a:prstGeom prst="straightConnector1">
              <a:avLst/>
            </a:prstGeom>
            <a:noFill/>
            <a:ln cap="flat" cmpd="sng" w="9525">
              <a:solidFill>
                <a:schemeClr val="dk1"/>
              </a:solidFill>
              <a:prstDash val="solid"/>
              <a:miter lim="800000"/>
              <a:headEnd len="med" w="med" type="none"/>
              <a:tailEnd len="med" w="med" type="none"/>
            </a:ln>
          </p:spPr>
        </p:cxnSp>
        <p:sp>
          <p:nvSpPr>
            <p:cNvPr id="239" name="Google Shape;239;p29"/>
            <p:cNvSpPr txBox="1"/>
            <p:nvPr/>
          </p:nvSpPr>
          <p:spPr>
            <a:xfrm>
              <a:off x="7146925" y="1260475"/>
              <a:ext cx="43815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1</a:t>
              </a:r>
              <a:endParaRPr/>
            </a:p>
          </p:txBody>
        </p:sp>
        <p:sp>
          <p:nvSpPr>
            <p:cNvPr id="240" name="Google Shape;240;p29"/>
            <p:cNvSpPr txBox="1"/>
            <p:nvPr/>
          </p:nvSpPr>
          <p:spPr>
            <a:xfrm>
              <a:off x="6400800" y="2133600"/>
              <a:ext cx="43815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3</a:t>
              </a:r>
              <a:endParaRPr/>
            </a:p>
          </p:txBody>
        </p:sp>
        <p:sp>
          <p:nvSpPr>
            <p:cNvPr id="241" name="Google Shape;241;p29"/>
            <p:cNvSpPr txBox="1"/>
            <p:nvPr/>
          </p:nvSpPr>
          <p:spPr>
            <a:xfrm>
              <a:off x="6705600" y="1676400"/>
              <a:ext cx="43815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2</a:t>
              </a:r>
              <a:endParaRPr/>
            </a:p>
          </p:txBody>
        </p:sp>
        <p:sp>
          <p:nvSpPr>
            <p:cNvPr id="242" name="Google Shape;242;p29"/>
            <p:cNvSpPr txBox="1"/>
            <p:nvPr/>
          </p:nvSpPr>
          <p:spPr>
            <a:xfrm>
              <a:off x="6172200" y="2438400"/>
              <a:ext cx="43815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4</a:t>
              </a:r>
              <a:endParaRPr/>
            </a:p>
          </p:txBody>
        </p:sp>
        <p:sp>
          <p:nvSpPr>
            <p:cNvPr id="243" name="Google Shape;243;p29"/>
            <p:cNvSpPr txBox="1"/>
            <p:nvPr/>
          </p:nvSpPr>
          <p:spPr>
            <a:xfrm>
              <a:off x="7467600" y="1676400"/>
              <a:ext cx="325437" cy="396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F</a:t>
              </a:r>
              <a:endParaRPr/>
            </a:p>
          </p:txBody>
        </p:sp>
        <p:sp>
          <p:nvSpPr>
            <p:cNvPr id="244" name="Google Shape;244;p29"/>
            <p:cNvSpPr txBox="1"/>
            <p:nvPr/>
          </p:nvSpPr>
          <p:spPr>
            <a:xfrm>
              <a:off x="7086600" y="2057400"/>
              <a:ext cx="325437" cy="396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F</a:t>
              </a:r>
              <a:endParaRPr/>
            </a:p>
          </p:txBody>
        </p:sp>
        <p:sp>
          <p:nvSpPr>
            <p:cNvPr id="245" name="Google Shape;245;p29"/>
            <p:cNvSpPr txBox="1"/>
            <p:nvPr/>
          </p:nvSpPr>
          <p:spPr>
            <a:xfrm>
              <a:off x="6934200" y="1600200"/>
              <a:ext cx="339725" cy="396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T</a:t>
              </a:r>
              <a:endParaRPr/>
            </a:p>
          </p:txBody>
        </p:sp>
        <p:sp>
          <p:nvSpPr>
            <p:cNvPr id="246" name="Google Shape;246;p29"/>
            <p:cNvSpPr txBox="1"/>
            <p:nvPr/>
          </p:nvSpPr>
          <p:spPr>
            <a:xfrm>
              <a:off x="6629400" y="1981200"/>
              <a:ext cx="339725" cy="396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T</a:t>
              </a:r>
              <a:endParaRPr/>
            </a:p>
          </p:txBody>
        </p:sp>
      </p:grpSp>
      <p:sp>
        <p:nvSpPr>
          <p:cNvPr id="247" name="Google Shape;247;p29"/>
          <p:cNvSpPr txBox="1"/>
          <p:nvPr/>
        </p:nvSpPr>
        <p:spPr>
          <a:xfrm>
            <a:off x="7696200" y="2971800"/>
            <a:ext cx="1366837"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6600"/>
              </a:buClr>
              <a:buSzPts val="2400"/>
              <a:buFont typeface="Times New Roman"/>
              <a:buNone/>
            </a:pPr>
            <a:r>
              <a:rPr b="0" i="0" lang="en-US" sz="2400" u="none">
                <a:solidFill>
                  <a:srgbClr val="006600"/>
                </a:solidFill>
                <a:latin typeface="Times New Roman"/>
                <a:ea typeface="Times New Roman"/>
                <a:cs typeface="Times New Roman"/>
                <a:sym typeface="Times New Roman"/>
              </a:rPr>
              <a:t>Complete</a:t>
            </a:r>
            <a:endParaRPr/>
          </a:p>
        </p:txBody>
      </p:sp>
      <p:grpSp>
        <p:nvGrpSpPr>
          <p:cNvPr id="248" name="Google Shape;248;p29"/>
          <p:cNvGrpSpPr/>
          <p:nvPr/>
        </p:nvGrpSpPr>
        <p:grpSpPr>
          <a:xfrm>
            <a:off x="3579533" y="1295400"/>
            <a:ext cx="1680134" cy="700411"/>
            <a:chOff x="3579533" y="1295400"/>
            <a:chExt cx="1680134" cy="700411"/>
          </a:xfrm>
        </p:grpSpPr>
        <p:sp>
          <p:nvSpPr>
            <p:cNvPr id="249" name="Google Shape;249;p29"/>
            <p:cNvSpPr/>
            <p:nvPr/>
          </p:nvSpPr>
          <p:spPr>
            <a:xfrm rot="-5340000">
              <a:off x="4305300" y="1028700"/>
              <a:ext cx="228600" cy="1676400"/>
            </a:xfrm>
            <a:prstGeom prst="rightBrace">
              <a:avLst>
                <a:gd fmla="val 8333" name="adj1"/>
                <a:gd fmla="val 50000" name="adj2"/>
              </a:avLst>
            </a:prstGeom>
            <a:noFill/>
            <a:ln cap="flat" cmpd="sng" w="5715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50" name="Google Shape;250;p29"/>
            <p:cNvSpPr txBox="1"/>
            <p:nvPr/>
          </p:nvSpPr>
          <p:spPr>
            <a:xfrm>
              <a:off x="3932237" y="1295400"/>
              <a:ext cx="944562"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2"/>
                </a:buClr>
                <a:buSzPts val="2400"/>
                <a:buFont typeface="Times New Roman"/>
                <a:buNone/>
              </a:pPr>
              <a:r>
                <a:rPr b="0" i="0" lang="en-US" sz="2400" u="none">
                  <a:solidFill>
                    <a:schemeClr val="accent2"/>
                  </a:solidFill>
                  <a:latin typeface="Times New Roman"/>
                  <a:ea typeface="Times New Roman"/>
                  <a:cs typeface="Times New Roman"/>
                  <a:sym typeface="Times New Roman"/>
                </a:rPr>
                <a:t>clause</a:t>
              </a:r>
              <a:endParaRPr/>
            </a:p>
          </p:txBody>
        </p:sp>
      </p:grpSp>
      <p:sp>
        <p:nvSpPr>
          <p:cNvPr id="251" name="Google Shape;251;p29"/>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5" name="Shape 255"/>
        <p:cNvGrpSpPr/>
        <p:nvPr/>
      </p:nvGrpSpPr>
      <p:grpSpPr>
        <a:xfrm>
          <a:off x="0" y="0"/>
          <a:ext cx="0" cy="0"/>
          <a:chOff x="0" y="0"/>
          <a:chExt cx="0" cy="0"/>
        </a:xfrm>
      </p:grpSpPr>
      <p:sp>
        <p:nvSpPr>
          <p:cNvPr id="256" name="Google Shape;256;p30"/>
          <p:cNvSpPr txBox="1"/>
          <p:nvPr>
            <p:ph type="title"/>
          </p:nvPr>
        </p:nvSpPr>
        <p:spPr>
          <a:xfrm>
            <a:off x="685800" y="228600"/>
            <a:ext cx="7772400" cy="762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A helpful observation for the DPLL procedure</a:t>
            </a:r>
            <a:endParaRPr/>
          </a:p>
        </p:txBody>
      </p:sp>
      <p:sp>
        <p:nvSpPr>
          <p:cNvPr id="257" name="Google Shape;257;p30"/>
          <p:cNvSpPr txBox="1"/>
          <p:nvPr/>
        </p:nvSpPr>
        <p:spPr>
          <a:xfrm>
            <a:off x="974725" y="1330325"/>
            <a:ext cx="6423025" cy="1917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1</a:t>
            </a:r>
            <a:r>
              <a:rPr b="0" i="0" lang="en-US" sz="2400" u="none">
                <a:solidFill>
                  <a:schemeClr val="dk1"/>
                </a:solidFill>
                <a:latin typeface="Times New Roman"/>
                <a:ea typeface="Times New Roman"/>
                <a:cs typeface="Times New Roman"/>
                <a:sym typeface="Times New Roman"/>
              </a:rPr>
              <a:t> ∧ P</a:t>
            </a:r>
            <a:r>
              <a:rPr b="0" baseline="-25000" i="0" lang="en-US" sz="2400" u="none">
                <a:solidFill>
                  <a:schemeClr val="dk1"/>
                </a:solidFill>
                <a:latin typeface="Times New Roman"/>
                <a:ea typeface="Times New Roman"/>
                <a:cs typeface="Times New Roman"/>
                <a:sym typeface="Times New Roman"/>
              </a:rPr>
              <a:t>2</a:t>
            </a:r>
            <a:r>
              <a:rPr b="0" i="0" lang="en-US" sz="2400" u="none">
                <a:solidFill>
                  <a:schemeClr val="dk1"/>
                </a:solidFill>
                <a:latin typeface="Times New Roman"/>
                <a:ea typeface="Times New Roman"/>
                <a:cs typeface="Times New Roman"/>
                <a:sym typeface="Times New Roman"/>
              </a:rPr>
              <a:t> ∧ … ∧ P</a:t>
            </a:r>
            <a:r>
              <a:rPr b="0" baseline="-25000" i="0" lang="en-US" sz="2400" u="none">
                <a:solidFill>
                  <a:schemeClr val="dk1"/>
                </a:solidFill>
                <a:latin typeface="Times New Roman"/>
                <a:ea typeface="Times New Roman"/>
                <a:cs typeface="Times New Roman"/>
                <a:sym typeface="Times New Roman"/>
              </a:rPr>
              <a:t>n</a:t>
            </a:r>
            <a:r>
              <a:rPr b="0" i="0" lang="en-US" sz="2400" u="none">
                <a:solidFill>
                  <a:schemeClr val="dk1"/>
                </a:solidFill>
                <a:latin typeface="Times New Roman"/>
                <a:ea typeface="Times New Roman"/>
                <a:cs typeface="Times New Roman"/>
                <a:sym typeface="Times New Roman"/>
              </a:rPr>
              <a:t> ⇒ Q		(Horn)</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is equivalent to</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1</a:t>
            </a:r>
            <a:r>
              <a:rPr b="0" i="0" lang="en-US" sz="2400" u="none">
                <a:solidFill>
                  <a:schemeClr val="dk1"/>
                </a:solidFill>
                <a:latin typeface="Times New Roman"/>
                <a:ea typeface="Times New Roman"/>
                <a:cs typeface="Times New Roman"/>
                <a:sym typeface="Times New Roman"/>
              </a:rPr>
              <a:t> ∧ P</a:t>
            </a:r>
            <a:r>
              <a:rPr b="0" baseline="-25000" i="0" lang="en-US" sz="2400" u="none">
                <a:solidFill>
                  <a:schemeClr val="dk1"/>
                </a:solidFill>
                <a:latin typeface="Times New Roman"/>
                <a:ea typeface="Times New Roman"/>
                <a:cs typeface="Times New Roman"/>
                <a:sym typeface="Times New Roman"/>
              </a:rPr>
              <a:t>2</a:t>
            </a:r>
            <a:r>
              <a:rPr b="0" i="0" lang="en-US" sz="2400" u="none">
                <a:solidFill>
                  <a:schemeClr val="dk1"/>
                </a:solidFill>
                <a:latin typeface="Times New Roman"/>
                <a:ea typeface="Times New Roman"/>
                <a:cs typeface="Times New Roman"/>
                <a:sym typeface="Times New Roman"/>
              </a:rPr>
              <a:t> ∧ … ∧ P</a:t>
            </a:r>
            <a:r>
              <a:rPr b="0" baseline="-25000" i="0" lang="en-US" sz="2400" u="none">
                <a:solidFill>
                  <a:schemeClr val="dk1"/>
                </a:solidFill>
                <a:latin typeface="Times New Roman"/>
                <a:ea typeface="Times New Roman"/>
                <a:cs typeface="Times New Roman"/>
                <a:sym typeface="Times New Roman"/>
              </a:rPr>
              <a:t>n</a:t>
            </a:r>
            <a:r>
              <a:rPr b="0" i="0" lang="en-US" sz="2400" u="none">
                <a:solidFill>
                  <a:schemeClr val="dk1"/>
                </a:solidFill>
                <a:latin typeface="Times New Roman"/>
                <a:ea typeface="Times New Roman"/>
                <a:cs typeface="Times New Roman"/>
                <a:sym typeface="Times New Roman"/>
              </a:rPr>
              <a:t>) ∨ Q		(Horn)</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is equivalent to</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¬P</a:t>
            </a:r>
            <a:r>
              <a:rPr b="0" baseline="-25000" i="0" lang="en-US" sz="2400" u="none">
                <a:solidFill>
                  <a:schemeClr val="dk1"/>
                </a:solidFill>
                <a:latin typeface="Times New Roman"/>
                <a:ea typeface="Times New Roman"/>
                <a:cs typeface="Times New Roman"/>
                <a:sym typeface="Times New Roman"/>
              </a:rPr>
              <a:t>1</a:t>
            </a:r>
            <a:r>
              <a:rPr b="0" i="0" lang="en-US" sz="2400" u="none">
                <a:solidFill>
                  <a:schemeClr val="dk1"/>
                </a:solidFill>
                <a:latin typeface="Times New Roman"/>
                <a:ea typeface="Times New Roman"/>
                <a:cs typeface="Times New Roman"/>
                <a:sym typeface="Times New Roman"/>
              </a:rPr>
              <a:t> ∨ ¬P</a:t>
            </a:r>
            <a:r>
              <a:rPr b="0" baseline="-25000" i="0" lang="en-US" sz="2400" u="none">
                <a:solidFill>
                  <a:schemeClr val="dk1"/>
                </a:solidFill>
                <a:latin typeface="Times New Roman"/>
                <a:ea typeface="Times New Roman"/>
                <a:cs typeface="Times New Roman"/>
                <a:sym typeface="Times New Roman"/>
              </a:rPr>
              <a:t>2</a:t>
            </a:r>
            <a:r>
              <a:rPr b="0" i="0" lang="en-US" sz="2400" u="none">
                <a:solidFill>
                  <a:schemeClr val="dk1"/>
                </a:solidFill>
                <a:latin typeface="Times New Roman"/>
                <a:ea typeface="Times New Roman"/>
                <a:cs typeface="Times New Roman"/>
                <a:sym typeface="Times New Roman"/>
              </a:rPr>
              <a:t> ∨ … ∨ ¬P</a:t>
            </a:r>
            <a:r>
              <a:rPr b="0" baseline="-25000" i="0" lang="en-US" sz="2400" u="none">
                <a:solidFill>
                  <a:schemeClr val="dk1"/>
                </a:solidFill>
                <a:latin typeface="Times New Roman"/>
                <a:ea typeface="Times New Roman"/>
                <a:cs typeface="Times New Roman"/>
                <a:sym typeface="Times New Roman"/>
              </a:rPr>
              <a:t>n</a:t>
            </a:r>
            <a:r>
              <a:rPr b="0" i="0" lang="en-US" sz="2400" u="none">
                <a:solidFill>
                  <a:schemeClr val="dk1"/>
                </a:solidFill>
                <a:latin typeface="Times New Roman"/>
                <a:ea typeface="Times New Roman"/>
                <a:cs typeface="Times New Roman"/>
                <a:sym typeface="Times New Roman"/>
              </a:rPr>
              <a:t> ∨ Q		(Horn clause)</a:t>
            </a:r>
            <a:endParaRPr/>
          </a:p>
        </p:txBody>
      </p:sp>
      <p:sp>
        <p:nvSpPr>
          <p:cNvPr id="258" name="Google Shape;258;p30"/>
          <p:cNvSpPr txBox="1"/>
          <p:nvPr/>
        </p:nvSpPr>
        <p:spPr>
          <a:xfrm>
            <a:off x="517525" y="3429000"/>
            <a:ext cx="7712075" cy="30130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1" i="0" lang="en-US" sz="2400" u="none">
                <a:solidFill>
                  <a:schemeClr val="dk1"/>
                </a:solidFill>
                <a:latin typeface="Times New Roman"/>
                <a:ea typeface="Times New Roman"/>
                <a:cs typeface="Times New Roman"/>
                <a:sym typeface="Times New Roman"/>
              </a:rPr>
              <a:t>Thrm.</a:t>
            </a:r>
            <a:r>
              <a:rPr b="0" i="0" lang="en-US" sz="2400" u="none">
                <a:solidFill>
                  <a:schemeClr val="dk1"/>
                </a:solidFill>
                <a:latin typeface="Times New Roman"/>
                <a:ea typeface="Times New Roman"/>
                <a:cs typeface="Times New Roman"/>
                <a:sym typeface="Times New Roman"/>
              </a:rPr>
              <a:t> If a propositional theory consists only of Horn clauses (i.e., clauses that have at most one non-negated variable) and unit propagation does not result in an explicit contradiction (i.e., Pi and ¬Pi  for some Pi), then the theory is satisfiable.</a:t>
            </a:r>
            <a:endParaRPr/>
          </a:p>
          <a:p>
            <a:pPr indent="0" lvl="0" marL="0" marR="0" rtl="0" algn="l">
              <a:lnSpc>
                <a:spcPct val="100000"/>
              </a:lnSpc>
              <a:spcBef>
                <a:spcPts val="0"/>
              </a:spcBef>
              <a:spcAft>
                <a:spcPts val="0"/>
              </a:spcAft>
              <a:buClr>
                <a:schemeClr val="dk1"/>
              </a:buClr>
              <a:buSzPts val="1200"/>
              <a:buFont typeface="Times New Roman"/>
              <a:buNone/>
            </a:pPr>
            <a:r>
              <a:t/>
            </a:r>
            <a:endParaRPr b="1" i="0" sz="12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rPr b="1" i="0" lang="en-US" sz="2400" u="none">
                <a:solidFill>
                  <a:schemeClr val="dk1"/>
                </a:solidFill>
                <a:latin typeface="Times New Roman"/>
                <a:ea typeface="Times New Roman"/>
                <a:cs typeface="Times New Roman"/>
                <a:sym typeface="Times New Roman"/>
              </a:rPr>
              <a:t>Proof. </a:t>
            </a:r>
            <a:r>
              <a:rPr b="0" i="0" lang="en-US" sz="2400" u="none">
                <a:solidFill>
                  <a:schemeClr val="dk1"/>
                </a:solidFill>
                <a:latin typeface="Times New Roman"/>
                <a:ea typeface="Times New Roman"/>
                <a:cs typeface="Times New Roman"/>
                <a:sym typeface="Times New Roman"/>
              </a:rPr>
              <a:t> On the next page.</a:t>
            </a:r>
            <a:endParaRPr/>
          </a:p>
          <a:p>
            <a:pPr indent="0" lvl="0" marL="0" marR="0" rtl="0" algn="l">
              <a:lnSpc>
                <a:spcPct val="100000"/>
              </a:lnSpc>
              <a:spcBef>
                <a:spcPts val="0"/>
              </a:spcBef>
              <a:spcAft>
                <a:spcPts val="0"/>
              </a:spcAft>
              <a:buClr>
                <a:schemeClr val="dk1"/>
              </a:buClr>
              <a:buSzPts val="1200"/>
              <a:buFont typeface="Times New Roman"/>
              <a:buNone/>
            </a:pPr>
            <a:r>
              <a:t/>
            </a:r>
            <a:endParaRPr b="0" i="0" sz="12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…so, </a:t>
            </a:r>
            <a:r>
              <a:rPr b="0" i="0" lang="en-US" sz="2400" u="none">
                <a:solidFill>
                  <a:srgbClr val="006600"/>
                </a:solidFill>
                <a:latin typeface="Times New Roman"/>
                <a:ea typeface="Times New Roman"/>
                <a:cs typeface="Times New Roman"/>
                <a:sym typeface="Times New Roman"/>
              </a:rPr>
              <a:t>Davis-Putnam algorithm does not need to branch on variables which only occur in Horn clauses</a:t>
            </a:r>
            <a:endParaRPr/>
          </a:p>
        </p:txBody>
      </p:sp>
      <p:sp>
        <p:nvSpPr>
          <p:cNvPr id="259" name="Google Shape;259;p30"/>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3" name="Shape 263"/>
        <p:cNvGrpSpPr/>
        <p:nvPr/>
      </p:nvGrpSpPr>
      <p:grpSpPr>
        <a:xfrm>
          <a:off x="0" y="0"/>
          <a:ext cx="0" cy="0"/>
          <a:chOff x="0" y="0"/>
          <a:chExt cx="0" cy="0"/>
        </a:xfrm>
      </p:grpSpPr>
      <p:sp>
        <p:nvSpPr>
          <p:cNvPr id="264" name="Google Shape;264;p31"/>
          <p:cNvSpPr txBox="1"/>
          <p:nvPr>
            <p:ph type="title"/>
          </p:nvPr>
        </p:nvSpPr>
        <p:spPr>
          <a:xfrm>
            <a:off x="685800" y="304800"/>
            <a:ext cx="7772400" cy="609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Proof of the theorem</a:t>
            </a:r>
            <a:endParaRPr/>
          </a:p>
        </p:txBody>
      </p:sp>
      <p:sp>
        <p:nvSpPr>
          <p:cNvPr id="265" name="Google Shape;265;p31"/>
          <p:cNvSpPr txBox="1"/>
          <p:nvPr>
            <p:ph idx="1" type="body"/>
          </p:nvPr>
        </p:nvSpPr>
        <p:spPr>
          <a:xfrm>
            <a:off x="685800" y="1676400"/>
            <a:ext cx="7772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Assume the theory is Horn, and that unit propagation has completed (without contradiction).   We can remove all the clauses that were satisfied by the assignments that unit propagation made.  From the unsatisfied clauses, we remove the variables that were assigned values by unit propagation.  The remaining theory has the following two types of clauses that contain unassigned variables only:</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¬P</a:t>
            </a:r>
            <a:r>
              <a:rPr b="0" baseline="-25000" i="0" lang="en-US" sz="2000" u="none">
                <a:solidFill>
                  <a:schemeClr val="dk1"/>
                </a:solidFill>
                <a:latin typeface="Times New Roman"/>
                <a:ea typeface="Times New Roman"/>
                <a:cs typeface="Times New Roman"/>
                <a:sym typeface="Times New Roman"/>
              </a:rPr>
              <a:t>1</a:t>
            </a:r>
            <a:r>
              <a:rPr b="0" i="0" lang="en-US" sz="2000" u="none">
                <a:solidFill>
                  <a:schemeClr val="dk1"/>
                </a:solidFill>
                <a:latin typeface="Times New Roman"/>
                <a:ea typeface="Times New Roman"/>
                <a:cs typeface="Times New Roman"/>
                <a:sym typeface="Times New Roman"/>
              </a:rPr>
              <a:t> ∨ ¬P</a:t>
            </a:r>
            <a:r>
              <a:rPr b="0" baseline="-25000" i="0" lang="en-US" sz="2000" u="none">
                <a:solidFill>
                  <a:schemeClr val="dk1"/>
                </a:solidFill>
                <a:latin typeface="Times New Roman"/>
                <a:ea typeface="Times New Roman"/>
                <a:cs typeface="Times New Roman"/>
                <a:sym typeface="Times New Roman"/>
              </a:rPr>
              <a:t>2</a:t>
            </a:r>
            <a:r>
              <a:rPr b="0" i="0" lang="en-US" sz="2000" u="none">
                <a:solidFill>
                  <a:schemeClr val="dk1"/>
                </a:solidFill>
                <a:latin typeface="Times New Roman"/>
                <a:ea typeface="Times New Roman"/>
                <a:cs typeface="Times New Roman"/>
                <a:sym typeface="Times New Roman"/>
              </a:rPr>
              <a:t> ∨ … ∨ ¬P</a:t>
            </a:r>
            <a:r>
              <a:rPr b="0" baseline="-25000" i="0" lang="en-US" sz="2000" u="none">
                <a:solidFill>
                  <a:schemeClr val="dk1"/>
                </a:solidFill>
                <a:latin typeface="Times New Roman"/>
                <a:ea typeface="Times New Roman"/>
                <a:cs typeface="Times New Roman"/>
                <a:sym typeface="Times New Roman"/>
              </a:rPr>
              <a:t>n</a:t>
            </a:r>
            <a:r>
              <a:rPr b="0" i="0" lang="en-US" sz="2000" u="none">
                <a:solidFill>
                  <a:schemeClr val="dk1"/>
                </a:solidFill>
                <a:latin typeface="Times New Roman"/>
                <a:ea typeface="Times New Roman"/>
                <a:cs typeface="Times New Roman"/>
                <a:sym typeface="Times New Roman"/>
              </a:rPr>
              <a:t> ∨ Q	and</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¬P</a:t>
            </a:r>
            <a:r>
              <a:rPr b="0" baseline="-25000" i="0" lang="en-US" sz="2000" u="none">
                <a:solidFill>
                  <a:schemeClr val="dk1"/>
                </a:solidFill>
                <a:latin typeface="Times New Roman"/>
                <a:ea typeface="Times New Roman"/>
                <a:cs typeface="Times New Roman"/>
                <a:sym typeface="Times New Roman"/>
              </a:rPr>
              <a:t>1</a:t>
            </a:r>
            <a:r>
              <a:rPr b="0" i="0" lang="en-US" sz="2000" u="none">
                <a:solidFill>
                  <a:schemeClr val="dk1"/>
                </a:solidFill>
                <a:latin typeface="Times New Roman"/>
                <a:ea typeface="Times New Roman"/>
                <a:cs typeface="Times New Roman"/>
                <a:sym typeface="Times New Roman"/>
              </a:rPr>
              <a:t> ∨ ¬P</a:t>
            </a:r>
            <a:r>
              <a:rPr b="0" baseline="-25000" i="0" lang="en-US" sz="2000" u="none">
                <a:solidFill>
                  <a:schemeClr val="dk1"/>
                </a:solidFill>
                <a:latin typeface="Times New Roman"/>
                <a:ea typeface="Times New Roman"/>
                <a:cs typeface="Times New Roman"/>
                <a:sym typeface="Times New Roman"/>
              </a:rPr>
              <a:t>2</a:t>
            </a:r>
            <a:r>
              <a:rPr b="0" i="0" lang="en-US" sz="2000" u="none">
                <a:solidFill>
                  <a:schemeClr val="dk1"/>
                </a:solidFill>
                <a:latin typeface="Times New Roman"/>
                <a:ea typeface="Times New Roman"/>
                <a:cs typeface="Times New Roman"/>
                <a:sym typeface="Times New Roman"/>
              </a:rPr>
              <a:t> ∨ … ∨ ¬P</a:t>
            </a:r>
            <a:r>
              <a:rPr b="0" baseline="-25000" i="0" lang="en-US" sz="2000" u="none">
                <a:solidFill>
                  <a:schemeClr val="dk1"/>
                </a:solidFill>
                <a:latin typeface="Times New Roman"/>
                <a:ea typeface="Times New Roman"/>
                <a:cs typeface="Times New Roman"/>
                <a:sym typeface="Times New Roman"/>
              </a:rPr>
              <a:t>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Each remaining clause has at least two variables (otherwise unit propagation would have applied to the clause).  Therefore, each remaining clause has at least one negated variable.  Therefore, we can satisfy all remaining clauses by assigning each remaining variable to </a:t>
            </a:r>
            <a:r>
              <a:rPr b="0" i="1" lang="en-US" sz="2000" u="none">
                <a:solidFill>
                  <a:schemeClr val="dk1"/>
                </a:solidFill>
                <a:latin typeface="Times New Roman"/>
                <a:ea typeface="Times New Roman"/>
                <a:cs typeface="Times New Roman"/>
                <a:sym typeface="Times New Roman"/>
              </a:rPr>
              <a:t>False</a:t>
            </a:r>
            <a:r>
              <a:rPr b="0" i="0" lang="en-US" sz="2000" u="none">
                <a:solidFill>
                  <a:schemeClr val="dk1"/>
                </a:solidFill>
                <a:latin typeface="Times New Roman"/>
                <a:ea typeface="Times New Roman"/>
                <a:cs typeface="Times New Roman"/>
                <a:sym typeface="Times New Roman"/>
              </a:rPr>
              <a:t>.</a:t>
            </a:r>
            <a:endParaRPr/>
          </a:p>
        </p:txBody>
      </p:sp>
      <p:sp>
        <p:nvSpPr>
          <p:cNvPr id="266" name="Google Shape;266;p31"/>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4"/>
          <p:cNvSpPr txBox="1"/>
          <p:nvPr>
            <p:ph type="title"/>
          </p:nvPr>
        </p:nvSpPr>
        <p:spPr>
          <a:xfrm>
            <a:off x="685800" y="3810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Overview</a:t>
            </a:r>
            <a:endParaRPr/>
          </a:p>
        </p:txBody>
      </p:sp>
      <p:sp>
        <p:nvSpPr>
          <p:cNvPr id="96" name="Google Shape;96;p14"/>
          <p:cNvSpPr txBox="1"/>
          <p:nvPr>
            <p:ph idx="1" type="body"/>
          </p:nvPr>
        </p:nvSpPr>
        <p:spPr>
          <a:xfrm>
            <a:off x="513550" y="1646013"/>
            <a:ext cx="8248800" cy="47157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en-US"/>
              <a:t>Satisfiability problems are CSPs with boolean variables. Solution techniques:</a:t>
            </a:r>
            <a:endParaRPr/>
          </a:p>
          <a:p>
            <a:pPr indent="-431800" lvl="0" marL="914400" rtl="0" algn="l">
              <a:spcBef>
                <a:spcPts val="640"/>
              </a:spcBef>
              <a:spcAft>
                <a:spcPts val="0"/>
              </a:spcAft>
              <a:buSzPts val="3200"/>
              <a:buAutoNum type="arabicPeriod"/>
            </a:pPr>
            <a:r>
              <a:rPr lang="en-US"/>
              <a:t>Truth table enumeration.</a:t>
            </a:r>
            <a:endParaRPr/>
          </a:p>
          <a:p>
            <a:pPr indent="-431800" lvl="0" marL="914400" rtl="0" algn="l">
              <a:spcBef>
                <a:spcPts val="0"/>
              </a:spcBef>
              <a:spcAft>
                <a:spcPts val="0"/>
              </a:spcAft>
              <a:buSzPts val="3200"/>
              <a:buAutoNum type="arabicPeriod"/>
            </a:pPr>
            <a:r>
              <a:rPr lang="en-US"/>
              <a:t>Theorem proving: </a:t>
            </a:r>
            <a:endParaRPr/>
          </a:p>
          <a:p>
            <a:pPr indent="-431800" lvl="0" marL="914400" rtl="0" algn="l">
              <a:spcBef>
                <a:spcPts val="0"/>
              </a:spcBef>
              <a:spcAft>
                <a:spcPts val="0"/>
              </a:spcAft>
              <a:buSzPts val="3200"/>
              <a:buAutoNum type="arabicPeriod"/>
            </a:pPr>
            <a:r>
              <a:rPr b="1" lang="en-US">
                <a:solidFill>
                  <a:srgbClr val="FF0000"/>
                </a:solidFill>
              </a:rPr>
              <a:t>Today:</a:t>
            </a:r>
            <a:r>
              <a:rPr lang="en-US">
                <a:solidFill>
                  <a:srgbClr val="000000"/>
                </a:solidFill>
              </a:rPr>
              <a:t> </a:t>
            </a:r>
            <a:r>
              <a:rPr lang="en-US">
                <a:solidFill>
                  <a:srgbClr val="000000"/>
                </a:solidFill>
              </a:rPr>
              <a:t>Sophisticated model checking algorithms.</a:t>
            </a:r>
            <a:endParaRPr>
              <a:solidFill>
                <a:srgbClr val="000000"/>
              </a:solidFill>
            </a:endParaRPr>
          </a:p>
        </p:txBody>
      </p:sp>
      <p:sp>
        <p:nvSpPr>
          <p:cNvPr id="97" name="Google Shape;97;p14"/>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0" name="Shape 270"/>
        <p:cNvGrpSpPr/>
        <p:nvPr/>
      </p:nvGrpSpPr>
      <p:grpSpPr>
        <a:xfrm>
          <a:off x="0" y="0"/>
          <a:ext cx="0" cy="0"/>
          <a:chOff x="0" y="0"/>
          <a:chExt cx="0" cy="0"/>
        </a:xfrm>
      </p:grpSpPr>
      <p:sp>
        <p:nvSpPr>
          <p:cNvPr id="271" name="Google Shape;271;p32"/>
          <p:cNvSpPr txBox="1"/>
          <p:nvPr>
            <p:ph type="title"/>
          </p:nvPr>
        </p:nvSpPr>
        <p:spPr>
          <a:xfrm>
            <a:off x="142875" y="457200"/>
            <a:ext cx="8915400" cy="8478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200"/>
              <a:buFont typeface="Times New Roman"/>
              <a:buNone/>
            </a:pPr>
            <a:r>
              <a:rPr b="0" i="0" lang="en-US" sz="3200" u="none" cap="none" strike="noStrike">
                <a:solidFill>
                  <a:schemeClr val="dk2"/>
                </a:solidFill>
                <a:latin typeface="Times New Roman"/>
                <a:ea typeface="Times New Roman"/>
                <a:cs typeface="Times New Roman"/>
                <a:sym typeface="Times New Roman"/>
              </a:rPr>
              <a:t>Variable ordering heuristic for DPLL </a:t>
            </a:r>
            <a:r>
              <a:rPr b="0" i="0" lang="en-US" sz="1600" u="none" cap="none" strike="noStrike">
                <a:solidFill>
                  <a:schemeClr val="accent1"/>
                </a:solidFill>
                <a:latin typeface="Times New Roman"/>
                <a:ea typeface="Times New Roman"/>
                <a:cs typeface="Times New Roman"/>
                <a:sym typeface="Times New Roman"/>
              </a:rPr>
              <a:t>[Crawford &amp; Auton AAAI-93]</a:t>
            </a:r>
            <a:endParaRPr/>
          </a:p>
        </p:txBody>
      </p:sp>
      <p:sp>
        <p:nvSpPr>
          <p:cNvPr id="272" name="Google Shape;272;p32"/>
          <p:cNvSpPr txBox="1"/>
          <p:nvPr>
            <p:ph idx="1" type="body"/>
          </p:nvPr>
        </p:nvSpPr>
        <p:spPr>
          <a:xfrm>
            <a:off x="685800" y="1962150"/>
            <a:ext cx="7772400" cy="42195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accent2"/>
              </a:buClr>
              <a:buSzPts val="2400"/>
              <a:buFont typeface="Times New Roman"/>
              <a:buNone/>
            </a:pPr>
            <a:r>
              <a:rPr b="0" i="0" lang="en-US" sz="2400" u="none">
                <a:solidFill>
                  <a:schemeClr val="accent2"/>
                </a:solidFill>
                <a:latin typeface="Times New Roman"/>
                <a:ea typeface="Times New Roman"/>
                <a:cs typeface="Times New Roman"/>
                <a:sym typeface="Times New Roman"/>
              </a:rPr>
              <a:t>Heuristic: Pick a non-negated variable that occurs in a non-Horn (more than 1 non-negated variable) clause with a minimal number of non-negated variables. </a:t>
            </a:r>
            <a:endParaRPr/>
          </a:p>
          <a:p>
            <a:pPr indent="-342900" lvl="0" marL="342900" marR="0" rtl="0" algn="l">
              <a:lnSpc>
                <a:spcPct val="90000"/>
              </a:lnSpc>
              <a:spcBef>
                <a:spcPts val="0"/>
              </a:spcBef>
              <a:spcAft>
                <a:spcPts val="0"/>
              </a:spcAft>
              <a:buClr>
                <a:schemeClr val="dk1"/>
              </a:buClr>
              <a:buSzPts val="1400"/>
              <a:buFont typeface="Times New Roman"/>
              <a:buNone/>
            </a:pPr>
            <a:r>
              <a:t/>
            </a:r>
            <a:endParaRPr b="0" i="0" sz="1400" u="none">
              <a:solidFill>
                <a:schemeClr val="accent2"/>
              </a:solidFill>
              <a:latin typeface="Times New Roman"/>
              <a:ea typeface="Times New Roman"/>
              <a:cs typeface="Times New Roman"/>
              <a:sym typeface="Times New Roman"/>
            </a:endParaRPr>
          </a:p>
          <a:p>
            <a:pPr indent="-342900" lvl="0" marL="342900" marR="0" rtl="0" algn="l">
              <a:lnSpc>
                <a:spcPct val="9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Motivation: This is effectively a “most constrained first” heuristic if we view each non-Horn clause as a “variable” that has to be satisfied by setting one of its non-negated variables to </a:t>
            </a:r>
            <a:r>
              <a:rPr b="0" i="1" lang="en-US" sz="2400" u="none">
                <a:solidFill>
                  <a:schemeClr val="dk1"/>
                </a:solidFill>
                <a:latin typeface="Times New Roman"/>
                <a:ea typeface="Times New Roman"/>
                <a:cs typeface="Times New Roman"/>
                <a:sym typeface="Times New Roman"/>
              </a:rPr>
              <a:t>True</a:t>
            </a:r>
            <a:r>
              <a:rPr b="0" i="0" lang="en-US" sz="2400" u="none">
                <a:solidFill>
                  <a:schemeClr val="dk1"/>
                </a:solidFill>
                <a:latin typeface="Times New Roman"/>
                <a:ea typeface="Times New Roman"/>
                <a:cs typeface="Times New Roman"/>
                <a:sym typeface="Times New Roman"/>
              </a:rPr>
              <a:t>. In that view, the branching factor is the number of non-negated variables the clause contains.</a:t>
            </a:r>
            <a:endParaRPr/>
          </a:p>
          <a:p>
            <a:pPr indent="-342900" lvl="0" marL="342900" marR="0" rtl="0" algn="l">
              <a:lnSpc>
                <a:spcPct val="90000"/>
              </a:lnSpc>
              <a:spcBef>
                <a:spcPts val="0"/>
              </a:spcBef>
              <a:spcAft>
                <a:spcPts val="0"/>
              </a:spcAft>
              <a:buClr>
                <a:schemeClr val="dk1"/>
              </a:buClr>
              <a:buSzPts val="1400"/>
              <a:buFont typeface="Times New Roman"/>
              <a:buNone/>
            </a:pPr>
            <a:r>
              <a:t/>
            </a:r>
            <a:endParaRPr b="0" i="0" sz="1400" u="none">
              <a:solidFill>
                <a:schemeClr val="dk1"/>
              </a:solidFill>
              <a:latin typeface="Times New Roman"/>
              <a:ea typeface="Times New Roman"/>
              <a:cs typeface="Times New Roman"/>
              <a:sym typeface="Times New Roman"/>
            </a:endParaRPr>
          </a:p>
          <a:p>
            <a:pPr indent="-190500" lvl="0" marL="342900" marR="0" rtl="0" algn="l">
              <a:spcBef>
                <a:spcPts val="480"/>
              </a:spcBef>
              <a:spcAft>
                <a:spcPts val="0"/>
              </a:spcAft>
              <a:buClr>
                <a:schemeClr val="dk1"/>
              </a:buClr>
              <a:buSzPts val="2400"/>
              <a:buFont typeface="Times New Roman"/>
              <a:buNone/>
            </a:pPr>
            <a:r>
              <a:t/>
            </a:r>
            <a:endParaRPr b="0" i="0" sz="2400" u="none">
              <a:solidFill>
                <a:schemeClr val="dk1"/>
              </a:solidFill>
              <a:latin typeface="Times New Roman"/>
              <a:ea typeface="Times New Roman"/>
              <a:cs typeface="Times New Roman"/>
              <a:sym typeface="Times New Roman"/>
            </a:endParaRPr>
          </a:p>
        </p:txBody>
      </p:sp>
      <p:sp>
        <p:nvSpPr>
          <p:cNvPr id="273" name="Google Shape;273;p32"/>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33"/>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sz="3200">
                <a:solidFill>
                  <a:schemeClr val="dk1"/>
                </a:solidFill>
              </a:rPr>
              <a:t>Variable ordering heuristic for DPLL</a:t>
            </a:r>
            <a:endParaRPr/>
          </a:p>
        </p:txBody>
      </p:sp>
      <p:sp>
        <p:nvSpPr>
          <p:cNvPr id="280" name="Google Shape;280;p33"/>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None/>
            </a:pPr>
            <a:r>
              <a:rPr lang="en-US" sz="2400"/>
              <a:t>Q: Why is branching constrained to non-negated variables?</a:t>
            </a:r>
            <a:endParaRPr sz="2400"/>
          </a:p>
          <a:p>
            <a:pPr indent="-342900" lvl="0" marL="342900" rtl="0" algn="l">
              <a:lnSpc>
                <a:spcPct val="90000"/>
              </a:lnSpc>
              <a:spcBef>
                <a:spcPts val="0"/>
              </a:spcBef>
              <a:spcAft>
                <a:spcPts val="0"/>
              </a:spcAft>
              <a:buClr>
                <a:schemeClr val="dk1"/>
              </a:buClr>
              <a:buSzPts val="2400"/>
              <a:buFont typeface="Times New Roman"/>
              <a:buNone/>
            </a:pPr>
            <a:r>
              <a:t/>
            </a:r>
            <a:endParaRPr sz="2400"/>
          </a:p>
          <a:p>
            <a:pPr indent="-342900" lvl="0" marL="342900" rtl="0" algn="l">
              <a:lnSpc>
                <a:spcPct val="90000"/>
              </a:lnSpc>
              <a:spcBef>
                <a:spcPts val="0"/>
              </a:spcBef>
              <a:spcAft>
                <a:spcPts val="0"/>
              </a:spcAft>
              <a:buClr>
                <a:schemeClr val="dk1"/>
              </a:buClr>
              <a:buSzPts val="2400"/>
              <a:buFont typeface="Times New Roman"/>
              <a:buNone/>
            </a:pPr>
            <a:r>
              <a:rPr lang="en-US" sz="2400"/>
              <a:t>A: </a:t>
            </a:r>
            <a:r>
              <a:rPr lang="en-US" sz="2400">
                <a:solidFill>
                  <a:srgbClr val="006600"/>
                </a:solidFill>
              </a:rPr>
              <a:t>We can ignore any negated variables in the non-Horn clauses because </a:t>
            </a:r>
            <a:endParaRPr/>
          </a:p>
          <a:p>
            <a:pPr indent="-285750" lvl="1" marL="742950" rtl="0" algn="l">
              <a:lnSpc>
                <a:spcPct val="90000"/>
              </a:lnSpc>
              <a:spcBef>
                <a:spcPts val="0"/>
              </a:spcBef>
              <a:spcAft>
                <a:spcPts val="0"/>
              </a:spcAft>
              <a:buClr>
                <a:srgbClr val="006600"/>
              </a:buClr>
              <a:buSzPts val="2000"/>
              <a:buChar char="–"/>
            </a:pPr>
            <a:r>
              <a:rPr lang="en-US" sz="2000">
                <a:solidFill>
                  <a:srgbClr val="006600"/>
                </a:solidFill>
              </a:rPr>
              <a:t>whenever any one of the non-negated variables is set to </a:t>
            </a:r>
            <a:r>
              <a:rPr i="1" lang="en-US" sz="2000">
                <a:solidFill>
                  <a:srgbClr val="006600"/>
                </a:solidFill>
              </a:rPr>
              <a:t>True</a:t>
            </a:r>
            <a:r>
              <a:rPr lang="en-US" sz="2000">
                <a:solidFill>
                  <a:srgbClr val="006600"/>
                </a:solidFill>
              </a:rPr>
              <a:t> the clause becomes redundant (satisfied), and </a:t>
            </a:r>
            <a:endParaRPr/>
          </a:p>
          <a:p>
            <a:pPr indent="-285750" lvl="1" marL="742950" rtl="0" algn="l">
              <a:lnSpc>
                <a:spcPct val="90000"/>
              </a:lnSpc>
              <a:spcBef>
                <a:spcPts val="0"/>
              </a:spcBef>
              <a:spcAft>
                <a:spcPts val="0"/>
              </a:spcAft>
              <a:buClr>
                <a:srgbClr val="006600"/>
              </a:buClr>
              <a:buSzPts val="2000"/>
              <a:buChar char="–"/>
            </a:pPr>
            <a:r>
              <a:rPr lang="en-US" sz="2000">
                <a:solidFill>
                  <a:srgbClr val="006600"/>
                </a:solidFill>
              </a:rPr>
              <a:t>whenever all but one of the non-negated variables is set to </a:t>
            </a:r>
            <a:r>
              <a:rPr i="1" lang="en-US" sz="2000">
                <a:solidFill>
                  <a:srgbClr val="006600"/>
                </a:solidFill>
              </a:rPr>
              <a:t>False</a:t>
            </a:r>
            <a:r>
              <a:rPr lang="en-US" sz="2000">
                <a:solidFill>
                  <a:srgbClr val="006600"/>
                </a:solidFill>
              </a:rPr>
              <a:t> the clause becomes Horn.</a:t>
            </a:r>
            <a:endParaRPr sz="2000">
              <a:solidFill>
                <a:srgbClr val="006600"/>
              </a:solidFill>
            </a:endParaRPr>
          </a:p>
          <a:p>
            <a:pPr indent="-285750" lvl="1" marL="742950" rtl="0" algn="l">
              <a:lnSpc>
                <a:spcPct val="90000"/>
              </a:lnSpc>
              <a:spcBef>
                <a:spcPts val="0"/>
              </a:spcBef>
              <a:spcAft>
                <a:spcPts val="0"/>
              </a:spcAft>
              <a:buClr>
                <a:srgbClr val="006600"/>
              </a:buClr>
              <a:buSzPts val="2000"/>
              <a:buChar char="–"/>
            </a:pPr>
            <a:r>
              <a:t/>
            </a:r>
            <a:endParaRPr sz="2000">
              <a:solidFill>
                <a:srgbClr val="006600"/>
              </a:solidFill>
            </a:endParaRPr>
          </a:p>
          <a:p>
            <a:pPr indent="-342900" lvl="0" marL="342900" rtl="0" algn="l">
              <a:lnSpc>
                <a:spcPct val="90000"/>
              </a:lnSpc>
              <a:spcBef>
                <a:spcPts val="0"/>
              </a:spcBef>
              <a:spcAft>
                <a:spcPts val="0"/>
              </a:spcAft>
              <a:buClr>
                <a:schemeClr val="dk1"/>
              </a:buClr>
              <a:buSzPts val="2400"/>
              <a:buFont typeface="Times New Roman"/>
              <a:buNone/>
            </a:pPr>
            <a:r>
              <a:rPr lang="en-US" sz="2400"/>
              <a:t>Variable ordering heuristics can make several orders of magnitude difference in speed.</a:t>
            </a:r>
            <a:endParaRPr/>
          </a:p>
          <a:p>
            <a:pPr indent="-190500" lvl="0" marL="342900" rtl="0" algn="l">
              <a:spcBef>
                <a:spcPts val="480"/>
              </a:spcBef>
              <a:spcAft>
                <a:spcPts val="0"/>
              </a:spcAft>
              <a:buClr>
                <a:schemeClr val="dk1"/>
              </a:buClr>
              <a:buSzPts val="2400"/>
              <a:buFont typeface="Times New Roman"/>
              <a:buNone/>
            </a:pPr>
            <a:r>
              <a:t/>
            </a:r>
            <a:endParaRPr sz="2400"/>
          </a:p>
          <a:p>
            <a:pPr indent="0" lvl="0" marL="0" rtl="0" algn="l">
              <a:spcBef>
                <a:spcPts val="640"/>
              </a:spcBef>
              <a:spcAft>
                <a:spcPts val="0"/>
              </a:spcAft>
              <a:buNone/>
            </a:pPr>
            <a:r>
              <a:t/>
            </a:r>
            <a:endParaRPr/>
          </a:p>
        </p:txBody>
      </p:sp>
      <p:sp>
        <p:nvSpPr>
          <p:cNvPr id="281" name="Google Shape;281;p33"/>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Google Shape;287;p34"/>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Beyond DPLL</a:t>
            </a:r>
            <a:endParaRPr/>
          </a:p>
        </p:txBody>
      </p:sp>
      <p:sp>
        <p:nvSpPr>
          <p:cNvPr id="288" name="Google Shape;288;p34"/>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State of the art SAT solvers can handle expressions with tens of millions of variables.</a:t>
            </a:r>
            <a:br>
              <a:rPr lang="en-US"/>
            </a:br>
            <a:endParaRPr/>
          </a:p>
          <a:p>
            <a:pPr indent="-431800" lvl="0" marL="457200" rtl="0" algn="l">
              <a:spcBef>
                <a:spcPts val="0"/>
              </a:spcBef>
              <a:spcAft>
                <a:spcPts val="0"/>
              </a:spcAft>
              <a:buSzPts val="3200"/>
              <a:buChar char="•"/>
            </a:pPr>
            <a:r>
              <a:rPr lang="en-US"/>
              <a:t>Used in applications such as VLSI chip verification.</a:t>
            </a:r>
            <a:br>
              <a:rPr lang="en-US"/>
            </a:br>
            <a:endParaRPr/>
          </a:p>
          <a:p>
            <a:pPr indent="-431800" lvl="0" marL="457200" rtl="0" algn="l">
              <a:spcBef>
                <a:spcPts val="0"/>
              </a:spcBef>
              <a:spcAft>
                <a:spcPts val="0"/>
              </a:spcAft>
              <a:buSzPts val="3200"/>
              <a:buChar char="•"/>
            </a:pPr>
            <a:r>
              <a:rPr lang="en-US"/>
              <a:t>How do they do it?</a:t>
            </a:r>
            <a:endParaRPr/>
          </a:p>
          <a:p>
            <a:pPr indent="-406400" lvl="1" marL="914400" rtl="0" algn="l">
              <a:spcBef>
                <a:spcPts val="0"/>
              </a:spcBef>
              <a:spcAft>
                <a:spcPts val="0"/>
              </a:spcAft>
              <a:buSzPts val="2800"/>
              <a:buChar char="–"/>
            </a:pPr>
            <a:r>
              <a:rPr lang="en-US"/>
              <a:t>More heuristics!</a:t>
            </a:r>
            <a:endParaRPr/>
          </a:p>
        </p:txBody>
      </p:sp>
      <p:sp>
        <p:nvSpPr>
          <p:cNvPr id="289" name="Google Shape;289;p34"/>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Google Shape;295;p35"/>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SAT Solver Heuristics</a:t>
            </a:r>
            <a:endParaRPr/>
          </a:p>
        </p:txBody>
      </p:sp>
      <p:sp>
        <p:nvSpPr>
          <p:cNvPr id="296" name="Google Shape;296;p35"/>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AutoNum type="arabicPeriod"/>
            </a:pPr>
            <a:r>
              <a:rPr b="1" lang="en-US"/>
              <a:t>Component analysis</a:t>
            </a:r>
            <a:r>
              <a:rPr lang="en-US"/>
              <a:t>: variables that appear in disjoint sets of clauses can be separated and the subproblems solved independently.</a:t>
            </a:r>
            <a:br>
              <a:rPr lang="en-US"/>
            </a:br>
            <a:endParaRPr/>
          </a:p>
          <a:p>
            <a:pPr indent="-431800" lvl="0" marL="457200" rtl="0" algn="l">
              <a:spcBef>
                <a:spcPts val="0"/>
              </a:spcBef>
              <a:spcAft>
                <a:spcPts val="0"/>
              </a:spcAft>
              <a:buSzPts val="3200"/>
              <a:buAutoNum type="arabicPeriod"/>
            </a:pPr>
            <a:r>
              <a:rPr b="1" lang="en-US"/>
              <a:t>Variable and value ordering</a:t>
            </a:r>
            <a:r>
              <a:rPr lang="en-US"/>
              <a:t>. The </a:t>
            </a:r>
            <a:r>
              <a:rPr b="1" lang="en-US"/>
              <a:t>degree heuristic</a:t>
            </a:r>
            <a:r>
              <a:rPr lang="en-US"/>
              <a:t> suggests choosing the variable that appears most frequently over all remaining clauses.</a:t>
            </a:r>
            <a:endParaRPr/>
          </a:p>
        </p:txBody>
      </p:sp>
      <p:sp>
        <p:nvSpPr>
          <p:cNvPr id="297" name="Google Shape;297;p35"/>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2" name="Shape 302"/>
        <p:cNvGrpSpPr/>
        <p:nvPr/>
      </p:nvGrpSpPr>
      <p:grpSpPr>
        <a:xfrm>
          <a:off x="0" y="0"/>
          <a:ext cx="0" cy="0"/>
          <a:chOff x="0" y="0"/>
          <a:chExt cx="0" cy="0"/>
        </a:xfrm>
      </p:grpSpPr>
      <p:sp>
        <p:nvSpPr>
          <p:cNvPr id="303" name="Google Shape;303;p36"/>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SAT Solver Heuristics</a:t>
            </a:r>
            <a:endParaRPr/>
          </a:p>
        </p:txBody>
      </p:sp>
      <p:sp>
        <p:nvSpPr>
          <p:cNvPr id="304" name="Google Shape;304;p36"/>
          <p:cNvSpPr txBox="1"/>
          <p:nvPr>
            <p:ph idx="1" type="body"/>
          </p:nvPr>
        </p:nvSpPr>
        <p:spPr>
          <a:xfrm>
            <a:off x="685800" y="17526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AutoNum type="arabicPeriod" startAt="3"/>
            </a:pPr>
            <a:r>
              <a:rPr b="1" lang="en-US"/>
              <a:t>Intelligent backtracking</a:t>
            </a:r>
            <a:r>
              <a:rPr lang="en-US"/>
              <a:t>: jump back far enough to reach a variable responsible for the failure.</a:t>
            </a:r>
            <a:endParaRPr/>
          </a:p>
          <a:p>
            <a:pPr indent="-406400" lvl="1" marL="914400" rtl="0" algn="l">
              <a:spcBef>
                <a:spcPts val="0"/>
              </a:spcBef>
              <a:spcAft>
                <a:spcPts val="0"/>
              </a:spcAft>
              <a:buSzPts val="2800"/>
              <a:buChar char="–"/>
            </a:pPr>
            <a:r>
              <a:rPr b="1" lang="en-US"/>
              <a:t>Conflict clause learning</a:t>
            </a:r>
            <a:r>
              <a:rPr lang="en-US"/>
              <a:t> can record conflicts so they won’t be repeated later.</a:t>
            </a:r>
            <a:br>
              <a:rPr lang="en-US"/>
            </a:br>
            <a:endParaRPr/>
          </a:p>
          <a:p>
            <a:pPr indent="-431800" lvl="0" marL="457200" rtl="0" algn="l">
              <a:spcBef>
                <a:spcPts val="0"/>
              </a:spcBef>
              <a:spcAft>
                <a:spcPts val="0"/>
              </a:spcAft>
              <a:buSzPts val="3200"/>
              <a:buAutoNum type="arabicPeriod" startAt="3"/>
            </a:pPr>
            <a:r>
              <a:rPr b="1" lang="en-US"/>
              <a:t>Random restarts</a:t>
            </a:r>
            <a:r>
              <a:rPr lang="en-US"/>
              <a:t> if a run appears not to be making progress allow different choices of variables and values. Learned conflict clauses are retained.</a:t>
            </a:r>
            <a:endParaRPr/>
          </a:p>
        </p:txBody>
      </p:sp>
      <p:sp>
        <p:nvSpPr>
          <p:cNvPr id="305" name="Google Shape;305;p36"/>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0" name="Shape 310"/>
        <p:cNvGrpSpPr/>
        <p:nvPr/>
      </p:nvGrpSpPr>
      <p:grpSpPr>
        <a:xfrm>
          <a:off x="0" y="0"/>
          <a:ext cx="0" cy="0"/>
          <a:chOff x="0" y="0"/>
          <a:chExt cx="0" cy="0"/>
        </a:xfrm>
      </p:grpSpPr>
      <p:sp>
        <p:nvSpPr>
          <p:cNvPr id="311" name="Google Shape;311;p37"/>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SAT Solver Heuristics</a:t>
            </a:r>
            <a:endParaRPr/>
          </a:p>
        </p:txBody>
      </p:sp>
      <p:sp>
        <p:nvSpPr>
          <p:cNvPr id="312" name="Google Shape;312;p37"/>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AutoNum type="arabicPeriod" startAt="5"/>
            </a:pPr>
            <a:r>
              <a:rPr b="1" lang="en-US"/>
              <a:t>Clever indexing</a:t>
            </a:r>
            <a:r>
              <a:rPr lang="en-US"/>
              <a:t> provides fast access to things such as “the set of clauses in which the variable X</a:t>
            </a:r>
            <a:r>
              <a:rPr baseline="-25000" lang="en-US"/>
              <a:t>i</a:t>
            </a:r>
            <a:r>
              <a:rPr lang="en-US"/>
              <a:t> appears as a positive literal.”</a:t>
            </a:r>
            <a:br>
              <a:rPr lang="en-US"/>
            </a:br>
            <a:endParaRPr/>
          </a:p>
          <a:p>
            <a:pPr indent="-406400" lvl="1" marL="914400" rtl="0" algn="l">
              <a:spcBef>
                <a:spcPts val="0"/>
              </a:spcBef>
              <a:spcAft>
                <a:spcPts val="0"/>
              </a:spcAft>
              <a:buSzPts val="2800"/>
              <a:buChar char="–"/>
            </a:pPr>
            <a:r>
              <a:rPr lang="en-US"/>
              <a:t>Must be computed dynamically because we only care about clauses that have not yet been satisfied.</a:t>
            </a:r>
            <a:endParaRPr/>
          </a:p>
        </p:txBody>
      </p:sp>
      <p:sp>
        <p:nvSpPr>
          <p:cNvPr id="313" name="Google Shape;313;p37"/>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0">
  <p:cSld>
    <p:spTree>
      <p:nvGrpSpPr>
        <p:cNvPr id="317" name="Shape 317"/>
        <p:cNvGrpSpPr/>
        <p:nvPr/>
      </p:nvGrpSpPr>
      <p:grpSpPr>
        <a:xfrm>
          <a:off x="0" y="0"/>
          <a:ext cx="0" cy="0"/>
          <a:chOff x="0" y="0"/>
          <a:chExt cx="0" cy="0"/>
        </a:xfrm>
      </p:grpSpPr>
      <p:sp>
        <p:nvSpPr>
          <p:cNvPr id="318" name="Google Shape;318;p38"/>
          <p:cNvSpPr txBox="1"/>
          <p:nvPr>
            <p:ph type="title"/>
          </p:nvPr>
        </p:nvSpPr>
        <p:spPr>
          <a:xfrm>
            <a:off x="133350" y="180975"/>
            <a:ext cx="8905875" cy="44767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2800"/>
              <a:buFont typeface="Times New Roman"/>
              <a:buNone/>
            </a:pPr>
            <a:r>
              <a:rPr b="0" i="0" lang="en-US" sz="2800" u="none" cap="none" strike="noStrike">
                <a:solidFill>
                  <a:schemeClr val="dk2"/>
                </a:solidFill>
                <a:latin typeface="Times New Roman"/>
                <a:ea typeface="Times New Roman"/>
                <a:cs typeface="Times New Roman"/>
                <a:sym typeface="Times New Roman"/>
              </a:rPr>
              <a:t>Constraint learning aka nogood learning aka clause learning</a:t>
            </a:r>
            <a:br>
              <a:rPr b="0" i="0" lang="en-US" sz="2800" u="none" cap="none" strike="noStrike">
                <a:solidFill>
                  <a:schemeClr val="dk2"/>
                </a:solidFill>
                <a:latin typeface="Times New Roman"/>
                <a:ea typeface="Times New Roman"/>
                <a:cs typeface="Times New Roman"/>
                <a:sym typeface="Times New Roman"/>
              </a:rPr>
            </a:br>
            <a:r>
              <a:rPr b="0" i="0" lang="en-US" sz="2000" u="none" cap="none" strike="noStrike">
                <a:solidFill>
                  <a:schemeClr val="dk2"/>
                </a:solidFill>
                <a:latin typeface="Times New Roman"/>
                <a:ea typeface="Times New Roman"/>
                <a:cs typeface="Times New Roman"/>
                <a:sym typeface="Times New Roman"/>
              </a:rPr>
              <a:t>used by state-of-the-art SAT solvers</a:t>
            </a:r>
            <a:endParaRPr/>
          </a:p>
        </p:txBody>
      </p:sp>
      <p:pic>
        <p:nvPicPr>
          <p:cNvPr descr="사용자 삽입 이미지" id="319" name="Google Shape;319;p38"/>
          <p:cNvPicPr preferRelativeResize="0"/>
          <p:nvPr/>
        </p:nvPicPr>
        <p:blipFill rotWithShape="1">
          <a:blip r:embed="rId3">
            <a:alphaModFix/>
          </a:blip>
          <a:srcRect b="0" l="0" r="0" t="0"/>
          <a:stretch/>
        </p:blipFill>
        <p:spPr>
          <a:xfrm>
            <a:off x="2705100" y="869950"/>
            <a:ext cx="6353175" cy="4379912"/>
          </a:xfrm>
          <a:prstGeom prst="rect">
            <a:avLst/>
          </a:prstGeom>
          <a:noFill/>
          <a:ln>
            <a:noFill/>
          </a:ln>
        </p:spPr>
      </p:pic>
      <p:sp>
        <p:nvSpPr>
          <p:cNvPr id="320" name="Google Shape;320;p38"/>
          <p:cNvSpPr txBox="1"/>
          <p:nvPr/>
        </p:nvSpPr>
        <p:spPr>
          <a:xfrm>
            <a:off x="365125" y="946150"/>
            <a:ext cx="2676525" cy="16922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1" lang="en-US" sz="2400" u="none">
                <a:solidFill>
                  <a:schemeClr val="dk1"/>
                </a:solidFill>
                <a:latin typeface="Times New Roman"/>
                <a:ea typeface="Times New Roman"/>
                <a:cs typeface="Times New Roman"/>
                <a:sym typeface="Times New Roman"/>
              </a:rPr>
              <a:t>Conflict graph</a:t>
            </a:r>
            <a:endParaRPr/>
          </a:p>
          <a:p>
            <a:pPr indent="-101600" lvl="0" marL="0" marR="0" rtl="0" algn="l">
              <a:lnSpc>
                <a:spcPct val="100000"/>
              </a:lnSpc>
              <a:spcBef>
                <a:spcPts val="0"/>
              </a:spcBef>
              <a:spcAft>
                <a:spcPts val="0"/>
              </a:spcAft>
              <a:buClr>
                <a:schemeClr val="dk1"/>
              </a:buClr>
              <a:buSzPts val="1600"/>
              <a:buFont typeface="Times New Roman"/>
              <a:buChar char="•"/>
            </a:pPr>
            <a:r>
              <a:rPr b="0" i="1" lang="en-US" sz="1600" u="none">
                <a:solidFill>
                  <a:schemeClr val="dk1"/>
                </a:solidFill>
                <a:latin typeface="Times New Roman"/>
                <a:ea typeface="Times New Roman"/>
                <a:cs typeface="Times New Roman"/>
                <a:sym typeface="Times New Roman"/>
              </a:rPr>
              <a:t>Nodes are literals</a:t>
            </a:r>
            <a:endParaRPr/>
          </a:p>
          <a:p>
            <a:pPr indent="-101600" lvl="0" marL="0" marR="0" rtl="0" algn="l">
              <a:lnSpc>
                <a:spcPct val="100000"/>
              </a:lnSpc>
              <a:spcBef>
                <a:spcPts val="0"/>
              </a:spcBef>
              <a:spcAft>
                <a:spcPts val="0"/>
              </a:spcAft>
              <a:buClr>
                <a:schemeClr val="dk1"/>
              </a:buClr>
              <a:buSzPts val="1600"/>
              <a:buFont typeface="Times New Roman"/>
              <a:buChar char="•"/>
            </a:pPr>
            <a:r>
              <a:rPr b="0" i="1" lang="en-US" sz="1600" u="none">
                <a:solidFill>
                  <a:schemeClr val="dk1"/>
                </a:solidFill>
                <a:latin typeface="Times New Roman"/>
                <a:ea typeface="Times New Roman"/>
                <a:cs typeface="Times New Roman"/>
                <a:sym typeface="Times New Roman"/>
              </a:rPr>
              <a:t>Number in parens shows the search tree level where that node got decided or implied</a:t>
            </a:r>
            <a:endParaRPr/>
          </a:p>
        </p:txBody>
      </p:sp>
      <p:sp>
        <p:nvSpPr>
          <p:cNvPr id="321" name="Google Shape;321;p38"/>
          <p:cNvSpPr txBox="1"/>
          <p:nvPr/>
        </p:nvSpPr>
        <p:spPr>
          <a:xfrm>
            <a:off x="431800" y="4914900"/>
            <a:ext cx="8445500" cy="1754187"/>
          </a:xfrm>
          <a:prstGeom prst="rect">
            <a:avLst/>
          </a:prstGeom>
          <a:noFill/>
          <a:ln>
            <a:noFill/>
          </a:ln>
        </p:spPr>
        <p:txBody>
          <a:bodyPr anchorCtr="0" anchor="t" bIns="45700" lIns="91425" spcFirstLastPara="1" rIns="91425" wrap="square" tIns="45700">
            <a:noAutofit/>
          </a:bodyPr>
          <a:lstStyle/>
          <a:p>
            <a:pPr indent="-285750" lvl="0" marL="285750" marR="0" rtl="0" algn="l">
              <a:lnSpc>
                <a:spcPct val="100000"/>
              </a:lnSpc>
              <a:spcBef>
                <a:spcPts val="0"/>
              </a:spcBef>
              <a:spcAft>
                <a:spcPts val="0"/>
              </a:spcAft>
              <a:buClr>
                <a:srgbClr val="008000"/>
              </a:buClr>
              <a:buSzPts val="1800"/>
              <a:buFont typeface="Times New Roman"/>
              <a:buChar char="•"/>
            </a:pPr>
            <a:r>
              <a:rPr b="0" i="0" lang="en-US" sz="1800" u="none">
                <a:solidFill>
                  <a:srgbClr val="008000"/>
                </a:solidFill>
                <a:latin typeface="Times New Roman"/>
                <a:ea typeface="Times New Roman"/>
                <a:cs typeface="Times New Roman"/>
                <a:sym typeface="Times New Roman"/>
              </a:rPr>
              <a:t>Which cuts should we use? </a:t>
            </a:r>
            <a:endParaRPr/>
          </a:p>
          <a:p>
            <a:pPr indent="-285750" lvl="0" marL="285750" marR="0" rtl="0" algn="l">
              <a:lnSpc>
                <a:spcPct val="100000"/>
              </a:lnSpc>
              <a:spcBef>
                <a:spcPts val="0"/>
              </a:spcBef>
              <a:spcAft>
                <a:spcPts val="0"/>
              </a:spcAft>
              <a:buClr>
                <a:srgbClr val="008000"/>
              </a:buClr>
              <a:buSzPts val="1800"/>
              <a:buFont typeface="Times New Roman"/>
              <a:buChar char="•"/>
            </a:pPr>
            <a:r>
              <a:rPr b="0" i="0" lang="en-US" sz="1800" u="none">
                <a:solidFill>
                  <a:srgbClr val="008000"/>
                </a:solidFill>
                <a:latin typeface="Times New Roman"/>
                <a:ea typeface="Times New Roman"/>
                <a:cs typeface="Times New Roman"/>
                <a:sym typeface="Times New Roman"/>
              </a:rPr>
              <a:t>Any cut that separates the conflict from the reasons would give a valid clause.  </a:t>
            </a:r>
            <a:endParaRPr/>
          </a:p>
          <a:p>
            <a:pPr indent="-285750" lvl="0" marL="285750" marR="0" rtl="0" algn="l">
              <a:lnSpc>
                <a:spcPct val="100000"/>
              </a:lnSpc>
              <a:spcBef>
                <a:spcPts val="0"/>
              </a:spcBef>
              <a:spcAft>
                <a:spcPts val="0"/>
              </a:spcAft>
              <a:buClr>
                <a:srgbClr val="008000"/>
              </a:buClr>
              <a:buSzPts val="1800"/>
              <a:buFont typeface="Times New Roman"/>
              <a:buChar char="•"/>
            </a:pPr>
            <a:r>
              <a:rPr b="0" i="0" lang="en-US" sz="1800" u="none">
                <a:solidFill>
                  <a:srgbClr val="008000"/>
                </a:solidFill>
                <a:latin typeface="Times New Roman"/>
                <a:ea typeface="Times New Roman"/>
                <a:cs typeface="Times New Roman"/>
                <a:sym typeface="Times New Roman"/>
              </a:rPr>
              <a:t>Clause from first-unique-implication-point (1UIP) cut is (v10 or -v8 or v17 or -v19).</a:t>
            </a:r>
            <a:endParaRPr/>
          </a:p>
          <a:p>
            <a:pPr indent="-285750" lvl="0" marL="285750" marR="0" rtl="0" algn="l">
              <a:lnSpc>
                <a:spcPct val="100000"/>
              </a:lnSpc>
              <a:spcBef>
                <a:spcPts val="0"/>
              </a:spcBef>
              <a:spcAft>
                <a:spcPts val="0"/>
              </a:spcAft>
              <a:buClr>
                <a:srgbClr val="008000"/>
              </a:buClr>
              <a:buSzPts val="1800"/>
              <a:buFont typeface="Times New Roman"/>
              <a:buChar char="•"/>
            </a:pPr>
            <a:r>
              <a:rPr b="0" i="0" lang="en-US" sz="1800" u="none">
                <a:solidFill>
                  <a:srgbClr val="008000"/>
                </a:solidFill>
                <a:latin typeface="Times New Roman"/>
                <a:ea typeface="Times New Roman"/>
                <a:cs typeface="Times New Roman"/>
                <a:sym typeface="Times New Roman"/>
              </a:rPr>
              <a:t>1UIP scheme performs well in practice.</a:t>
            </a:r>
            <a:endParaRPr/>
          </a:p>
          <a:p>
            <a:pPr indent="-285750" lvl="0" marL="285750" marR="0" rtl="0" algn="l">
              <a:lnSpc>
                <a:spcPct val="100000"/>
              </a:lnSpc>
              <a:spcBef>
                <a:spcPts val="0"/>
              </a:spcBef>
              <a:spcAft>
                <a:spcPts val="0"/>
              </a:spcAft>
              <a:buClr>
                <a:srgbClr val="008000"/>
              </a:buClr>
              <a:buSzPts val="1800"/>
              <a:buFont typeface="Times New Roman"/>
              <a:buChar char="•"/>
            </a:pPr>
            <a:r>
              <a:rPr b="0" i="0" lang="en-US" sz="1800" u="none">
                <a:solidFill>
                  <a:srgbClr val="008000"/>
                </a:solidFill>
                <a:latin typeface="Times New Roman"/>
                <a:ea typeface="Times New Roman"/>
                <a:cs typeface="Times New Roman"/>
                <a:sym typeface="Times New Roman"/>
              </a:rPr>
              <a:t>The learned clauses apply to all other parts of the tree as well.  </a:t>
            </a:r>
            <a:endParaRPr/>
          </a:p>
          <a:p>
            <a:pPr indent="-285750" lvl="0" marL="285750" marR="0" rtl="0" algn="l">
              <a:lnSpc>
                <a:spcPct val="100000"/>
              </a:lnSpc>
              <a:spcBef>
                <a:spcPts val="0"/>
              </a:spcBef>
              <a:spcAft>
                <a:spcPts val="0"/>
              </a:spcAft>
              <a:buClr>
                <a:srgbClr val="008000"/>
              </a:buClr>
              <a:buSzPts val="1800"/>
              <a:buFont typeface="Times New Roman"/>
              <a:buChar char="•"/>
            </a:pPr>
            <a:r>
              <a:rPr b="0" i="0" lang="en-US" sz="1800" u="none">
                <a:solidFill>
                  <a:srgbClr val="008000"/>
                </a:solidFill>
                <a:latin typeface="Times New Roman"/>
                <a:ea typeface="Times New Roman"/>
                <a:cs typeface="Times New Roman"/>
                <a:sym typeface="Times New Roman"/>
              </a:rPr>
              <a:t>Should we delete some clauses at some point?</a:t>
            </a:r>
            <a:endParaRPr/>
          </a:p>
        </p:txBody>
      </p:sp>
      <p:sp>
        <p:nvSpPr>
          <p:cNvPr id="322" name="Google Shape;322;p38"/>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6" name="Shape 326"/>
        <p:cNvGrpSpPr/>
        <p:nvPr/>
      </p:nvGrpSpPr>
      <p:grpSpPr>
        <a:xfrm>
          <a:off x="0" y="0"/>
          <a:ext cx="0" cy="0"/>
          <a:chOff x="0" y="0"/>
          <a:chExt cx="0" cy="0"/>
        </a:xfrm>
      </p:grpSpPr>
      <p:grpSp>
        <p:nvGrpSpPr>
          <p:cNvPr id="327" name="Google Shape;327;p39"/>
          <p:cNvGrpSpPr/>
          <p:nvPr/>
        </p:nvGrpSpPr>
        <p:grpSpPr>
          <a:xfrm>
            <a:off x="239712" y="538162"/>
            <a:ext cx="8245475" cy="5133975"/>
            <a:chOff x="0" y="0"/>
            <a:chExt cx="2147483647" cy="2147483647"/>
          </a:xfrm>
        </p:grpSpPr>
        <p:pic>
          <p:nvPicPr>
            <p:cNvPr id="328" name="Google Shape;328;p39"/>
            <p:cNvPicPr preferRelativeResize="0"/>
            <p:nvPr/>
          </p:nvPicPr>
          <p:blipFill rotWithShape="1">
            <a:blip r:embed="rId3">
              <a:alphaModFix/>
            </a:blip>
            <a:srcRect b="0" l="0" r="0" t="0"/>
            <a:stretch/>
          </p:blipFill>
          <p:spPr>
            <a:xfrm>
              <a:off x="0" y="0"/>
              <a:ext cx="2147483647" cy="2147483647"/>
            </a:xfrm>
            <a:prstGeom prst="rect">
              <a:avLst/>
            </a:prstGeom>
            <a:noFill/>
            <a:ln>
              <a:noFill/>
            </a:ln>
          </p:spPr>
        </p:pic>
        <p:sp>
          <p:nvSpPr>
            <p:cNvPr id="329" name="Google Shape;329;p39"/>
            <p:cNvSpPr txBox="1"/>
            <p:nvPr/>
          </p:nvSpPr>
          <p:spPr>
            <a:xfrm>
              <a:off x="445858340" y="539858831"/>
              <a:ext cx="607815361" cy="271163591"/>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sp>
        <p:nvSpPr>
          <p:cNvPr id="330" name="Google Shape;330;p39"/>
          <p:cNvSpPr txBox="1"/>
          <p:nvPr/>
        </p:nvSpPr>
        <p:spPr>
          <a:xfrm>
            <a:off x="7372350" y="400050"/>
            <a:ext cx="962025" cy="5619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31" name="Google Shape;331;p39"/>
          <p:cNvSpPr txBox="1"/>
          <p:nvPr/>
        </p:nvSpPr>
        <p:spPr>
          <a:xfrm>
            <a:off x="200025" y="5438775"/>
            <a:ext cx="703262"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Helvetica Neue"/>
              <a:buNone/>
            </a:pPr>
            <a:r>
              <a:rPr b="1" i="0" lang="en-US" sz="1800" u="none">
                <a:solidFill>
                  <a:schemeClr val="dk1"/>
                </a:solidFill>
                <a:latin typeface="Helvetica Neue"/>
                <a:ea typeface="Helvetica Neue"/>
                <a:cs typeface="Helvetica Neue"/>
                <a:sym typeface="Helvetica Neue"/>
              </a:rPr>
              <a:t>x2=0</a:t>
            </a:r>
            <a:endParaRPr/>
          </a:p>
        </p:txBody>
      </p:sp>
      <p:sp>
        <p:nvSpPr>
          <p:cNvPr id="332" name="Google Shape;332;p39"/>
          <p:cNvSpPr txBox="1"/>
          <p:nvPr/>
        </p:nvSpPr>
        <p:spPr>
          <a:xfrm>
            <a:off x="504825" y="5210175"/>
            <a:ext cx="1085850" cy="2667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33" name="Google Shape;333;p39"/>
          <p:cNvSpPr txBox="1"/>
          <p:nvPr/>
        </p:nvSpPr>
        <p:spPr>
          <a:xfrm>
            <a:off x="3625850" y="704850"/>
            <a:ext cx="763587" cy="1016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Dotted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arrows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not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explored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yet</a:t>
            </a:r>
            <a:endParaRPr/>
          </a:p>
        </p:txBody>
      </p:sp>
      <p:sp>
        <p:nvSpPr>
          <p:cNvPr id="334" name="Google Shape;334;p39"/>
          <p:cNvSpPr txBox="1"/>
          <p:nvPr>
            <p:ph type="title"/>
          </p:nvPr>
        </p:nvSpPr>
        <p:spPr>
          <a:xfrm>
            <a:off x="200025" y="57150"/>
            <a:ext cx="8789987" cy="5683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2800"/>
              <a:buFont typeface="Times New Roman"/>
              <a:buNone/>
            </a:pPr>
            <a:r>
              <a:rPr b="0" i="0" lang="en-US" sz="2800" u="none" cap="none" strike="noStrike">
                <a:solidFill>
                  <a:schemeClr val="dk2"/>
                </a:solidFill>
                <a:latin typeface="Times New Roman"/>
                <a:ea typeface="Times New Roman"/>
                <a:cs typeface="Times New Roman"/>
                <a:sym typeface="Times New Roman"/>
              </a:rPr>
              <a:t>Clause learning (aka nogood learning) </a:t>
            </a:r>
            <a:r>
              <a:rPr b="0" i="0" lang="en-US" sz="1100" u="none" cap="none" strike="noStrike">
                <a:solidFill>
                  <a:schemeClr val="dk2"/>
                </a:solidFill>
                <a:latin typeface="Times New Roman"/>
                <a:ea typeface="Times New Roman"/>
                <a:cs typeface="Times New Roman"/>
                <a:sym typeface="Times New Roman"/>
              </a:rPr>
              <a:t>(used by state-of-the-art SAT solvers) </a:t>
            </a:r>
            <a:endParaRPr/>
          </a:p>
        </p:txBody>
      </p:sp>
      <p:sp>
        <p:nvSpPr>
          <p:cNvPr id="335" name="Google Shape;335;p39"/>
          <p:cNvSpPr txBox="1"/>
          <p:nvPr/>
        </p:nvSpPr>
        <p:spPr>
          <a:xfrm>
            <a:off x="1352550" y="3005137"/>
            <a:ext cx="1436687" cy="3381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Times New Roman"/>
              <a:buNone/>
            </a:pPr>
            <a:r>
              <a:rPr b="0" i="0" lang="en-US" sz="1600" u="sng">
                <a:solidFill>
                  <a:schemeClr val="dk1"/>
                </a:solidFill>
                <a:latin typeface="Times New Roman"/>
                <a:ea typeface="Times New Roman"/>
                <a:cs typeface="Times New Roman"/>
                <a:sym typeface="Times New Roman"/>
              </a:rPr>
              <a:t>Conflict graph:</a:t>
            </a:r>
            <a:endParaRPr/>
          </a:p>
        </p:txBody>
      </p:sp>
      <p:sp>
        <p:nvSpPr>
          <p:cNvPr id="336" name="Google Shape;336;p39"/>
          <p:cNvSpPr txBox="1"/>
          <p:nvPr/>
        </p:nvSpPr>
        <p:spPr>
          <a:xfrm>
            <a:off x="1201737" y="5438775"/>
            <a:ext cx="7634287" cy="13843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imes New Roman"/>
                <a:ea typeface="Times New Roman"/>
                <a:cs typeface="Times New Roman"/>
                <a:sym typeface="Times New Roman"/>
              </a:rPr>
              <a:t>Which cut(s) should we use? </a:t>
            </a:r>
            <a:endParaRPr/>
          </a:p>
          <a:p>
            <a:pPr indent="-342900" lvl="0" marL="34290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imes New Roman"/>
                <a:ea typeface="Times New Roman"/>
                <a:cs typeface="Times New Roman"/>
                <a:sym typeface="Times New Roman"/>
              </a:rPr>
              <a:t>Any cut that separates the conflict from the yellow reason nodes would give a valid clause.  </a:t>
            </a:r>
            <a:endParaRPr/>
          </a:p>
          <a:p>
            <a:pPr indent="-342900" lvl="0" marL="34290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imes New Roman"/>
                <a:ea typeface="Times New Roman"/>
                <a:cs typeface="Times New Roman"/>
                <a:sym typeface="Times New Roman"/>
              </a:rPr>
              <a:t>Clause from first-unique-implication-point (1UIP) cut is shown here.</a:t>
            </a:r>
            <a:endParaRPr/>
          </a:p>
          <a:p>
            <a:pPr indent="-342900" lvl="0" marL="34290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imes New Roman"/>
                <a:ea typeface="Times New Roman"/>
                <a:cs typeface="Times New Roman"/>
                <a:sym typeface="Times New Roman"/>
              </a:rPr>
              <a:t>1UIP scheme performs well in practice.</a:t>
            </a:r>
            <a:endParaRPr/>
          </a:p>
          <a:p>
            <a:pPr indent="-342900" lvl="0" marL="34290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imes New Roman"/>
                <a:ea typeface="Times New Roman"/>
                <a:cs typeface="Times New Roman"/>
                <a:sym typeface="Times New Roman"/>
              </a:rPr>
              <a:t>The learned clauses apply to all other parts of the tree.  </a:t>
            </a:r>
            <a:endParaRPr/>
          </a:p>
          <a:p>
            <a:pPr indent="-342900" lvl="0" marL="34290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imes New Roman"/>
                <a:ea typeface="Times New Roman"/>
                <a:cs typeface="Times New Roman"/>
                <a:sym typeface="Times New Roman"/>
              </a:rPr>
              <a:t>Should we delete some clauses at some point?</a:t>
            </a:r>
            <a:endParaRPr/>
          </a:p>
        </p:txBody>
      </p:sp>
      <p:sp>
        <p:nvSpPr>
          <p:cNvPr id="337" name="Google Shape;337;p39"/>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1" name="Shape 341"/>
        <p:cNvGrpSpPr/>
        <p:nvPr/>
      </p:nvGrpSpPr>
      <p:grpSpPr>
        <a:xfrm>
          <a:off x="0" y="0"/>
          <a:ext cx="0" cy="0"/>
          <a:chOff x="0" y="0"/>
          <a:chExt cx="0" cy="0"/>
        </a:xfrm>
      </p:grpSpPr>
      <p:grpSp>
        <p:nvGrpSpPr>
          <p:cNvPr id="342" name="Google Shape;342;p40"/>
          <p:cNvGrpSpPr/>
          <p:nvPr/>
        </p:nvGrpSpPr>
        <p:grpSpPr>
          <a:xfrm>
            <a:off x="239712" y="538162"/>
            <a:ext cx="8245475" cy="5133975"/>
            <a:chOff x="0" y="0"/>
            <a:chExt cx="2147483647" cy="2147483647"/>
          </a:xfrm>
        </p:grpSpPr>
        <p:pic>
          <p:nvPicPr>
            <p:cNvPr id="343" name="Google Shape;343;p40"/>
            <p:cNvPicPr preferRelativeResize="0"/>
            <p:nvPr/>
          </p:nvPicPr>
          <p:blipFill rotWithShape="1">
            <a:blip r:embed="rId3">
              <a:alphaModFix/>
            </a:blip>
            <a:srcRect b="0" l="0" r="0" t="0"/>
            <a:stretch/>
          </p:blipFill>
          <p:spPr>
            <a:xfrm>
              <a:off x="0" y="0"/>
              <a:ext cx="2147483647" cy="2147483647"/>
            </a:xfrm>
            <a:prstGeom prst="rect">
              <a:avLst/>
            </a:prstGeom>
            <a:noFill/>
            <a:ln>
              <a:noFill/>
            </a:ln>
          </p:spPr>
        </p:pic>
        <p:sp>
          <p:nvSpPr>
            <p:cNvPr id="344" name="Google Shape;344;p40"/>
            <p:cNvSpPr txBox="1"/>
            <p:nvPr/>
          </p:nvSpPr>
          <p:spPr>
            <a:xfrm>
              <a:off x="445858340" y="539858831"/>
              <a:ext cx="607815361" cy="271163591"/>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grpSp>
      <p:sp>
        <p:nvSpPr>
          <p:cNvPr id="345" name="Google Shape;345;p40"/>
          <p:cNvSpPr txBox="1"/>
          <p:nvPr/>
        </p:nvSpPr>
        <p:spPr>
          <a:xfrm>
            <a:off x="1872300" y="5494325"/>
            <a:ext cx="6984300" cy="1322400"/>
          </a:xfrm>
          <a:prstGeom prst="rect">
            <a:avLst/>
          </a:prstGeom>
          <a:noFill/>
          <a:ln>
            <a:noFill/>
          </a:ln>
        </p:spPr>
        <p:txBody>
          <a:bodyPr anchorCtr="0" anchor="t" bIns="45700" lIns="91425" spcFirstLastPara="1" rIns="91425" wrap="square" tIns="45700">
            <a:noAutofit/>
          </a:bodyPr>
          <a:lstStyle/>
          <a:p>
            <a:pPr indent="-127000" lvl="0" marL="0" marR="0" rtl="0" algn="l">
              <a:lnSpc>
                <a:spcPct val="100000"/>
              </a:lnSpc>
              <a:spcBef>
                <a:spcPts val="0"/>
              </a:spcBef>
              <a:spcAft>
                <a:spcPts val="0"/>
              </a:spcAft>
              <a:buClr>
                <a:srgbClr val="008000"/>
              </a:buClr>
              <a:buSzPts val="2000"/>
              <a:buFont typeface="Times New Roman"/>
              <a:buChar char="•"/>
            </a:pPr>
            <a:r>
              <a:rPr b="0" i="0" lang="en-US" sz="2000" u="none">
                <a:solidFill>
                  <a:srgbClr val="008000"/>
                </a:solidFill>
                <a:latin typeface="Times New Roman"/>
                <a:ea typeface="Times New Roman"/>
                <a:cs typeface="Times New Roman"/>
                <a:sym typeface="Times New Roman"/>
              </a:rPr>
              <a:t> </a:t>
            </a:r>
            <a:r>
              <a:rPr b="0" i="0" lang="en-US" sz="2000" u="none">
                <a:solidFill>
                  <a:srgbClr val="0070C0"/>
                </a:solidFill>
                <a:latin typeface="Times New Roman"/>
                <a:ea typeface="Times New Roman"/>
                <a:cs typeface="Times New Roman"/>
                <a:sym typeface="Times New Roman"/>
              </a:rPr>
              <a:t>Then backjump to the decision level of x3=1, </a:t>
            </a:r>
            <a:endParaRPr/>
          </a:p>
          <a:p>
            <a:pPr indent="0" lvl="0" marL="0" marR="0" rtl="0" algn="l">
              <a:lnSpc>
                <a:spcPct val="100000"/>
              </a:lnSpc>
              <a:spcBef>
                <a:spcPts val="0"/>
              </a:spcBef>
              <a:spcAft>
                <a:spcPts val="0"/>
              </a:spcAft>
              <a:buClr>
                <a:srgbClr val="0070C0"/>
              </a:buClr>
              <a:buSzPts val="2000"/>
              <a:buFont typeface="Times New Roman"/>
              <a:buNone/>
            </a:pPr>
            <a:r>
              <a:rPr b="0" i="0" lang="en-US" sz="2000" u="none">
                <a:solidFill>
                  <a:srgbClr val="0070C0"/>
                </a:solidFill>
                <a:latin typeface="Times New Roman"/>
                <a:ea typeface="Times New Roman"/>
                <a:cs typeface="Times New Roman"/>
                <a:sym typeface="Times New Roman"/>
              </a:rPr>
              <a:t>   keeping x3=1 (for now), and </a:t>
            </a:r>
            <a:endParaRPr/>
          </a:p>
          <a:p>
            <a:pPr indent="0" lvl="0" marL="0" marR="0" rtl="0" algn="l">
              <a:lnSpc>
                <a:spcPct val="100000"/>
              </a:lnSpc>
              <a:spcBef>
                <a:spcPts val="0"/>
              </a:spcBef>
              <a:spcAft>
                <a:spcPts val="0"/>
              </a:spcAft>
              <a:buClr>
                <a:srgbClr val="0070C0"/>
              </a:buClr>
              <a:buSzPts val="2000"/>
              <a:buFont typeface="Times New Roman"/>
              <a:buNone/>
            </a:pPr>
            <a:r>
              <a:rPr b="0" i="0" lang="en-US" sz="2000" u="none">
                <a:solidFill>
                  <a:srgbClr val="0070C0"/>
                </a:solidFill>
                <a:latin typeface="Times New Roman"/>
                <a:ea typeface="Times New Roman"/>
                <a:cs typeface="Times New Roman"/>
                <a:sym typeface="Times New Roman"/>
              </a:rPr>
              <a:t>   forcing the implied fact x7=0 for that x3=1 branch</a:t>
            </a:r>
            <a:endParaRPr/>
          </a:p>
          <a:p>
            <a:pPr indent="-127000" lvl="0" marL="0" marR="0" rtl="0" algn="l">
              <a:lnSpc>
                <a:spcPct val="100000"/>
              </a:lnSpc>
              <a:spcBef>
                <a:spcPts val="0"/>
              </a:spcBef>
              <a:spcAft>
                <a:spcPts val="0"/>
              </a:spcAft>
              <a:buClr>
                <a:srgbClr val="0070C0"/>
              </a:buClr>
              <a:buSzPts val="2000"/>
              <a:buFont typeface="Times New Roman"/>
              <a:buChar char="•"/>
            </a:pPr>
            <a:r>
              <a:rPr b="0" i="0" lang="en-US" sz="2000" u="none">
                <a:solidFill>
                  <a:srgbClr val="0070C0"/>
                </a:solidFill>
                <a:latin typeface="Times New Roman"/>
                <a:ea typeface="Times New Roman"/>
                <a:cs typeface="Times New Roman"/>
                <a:sym typeface="Times New Roman"/>
              </a:rPr>
              <a:t> WHAT’S THE POINT?  A: No need to just backtrack to x2</a:t>
            </a:r>
            <a:endParaRPr/>
          </a:p>
        </p:txBody>
      </p:sp>
      <p:cxnSp>
        <p:nvCxnSpPr>
          <p:cNvPr id="346" name="Google Shape;346;p40"/>
          <p:cNvCxnSpPr/>
          <p:nvPr/>
        </p:nvCxnSpPr>
        <p:spPr>
          <a:xfrm flipH="1" rot="5400000">
            <a:off x="5033962" y="2405062"/>
            <a:ext cx="1047750" cy="276225"/>
          </a:xfrm>
          <a:prstGeom prst="straightConnector1">
            <a:avLst/>
          </a:prstGeom>
          <a:noFill/>
          <a:ln cap="flat" cmpd="sng" w="76200">
            <a:solidFill>
              <a:srgbClr val="0070C0"/>
            </a:solidFill>
            <a:prstDash val="solid"/>
            <a:miter lim="800000"/>
            <a:headEnd len="med" w="med" type="none"/>
            <a:tailEnd len="med" w="med" type="stealth"/>
          </a:ln>
        </p:spPr>
      </p:cxnSp>
      <p:sp>
        <p:nvSpPr>
          <p:cNvPr id="347" name="Google Shape;347;p40"/>
          <p:cNvSpPr txBox="1"/>
          <p:nvPr/>
        </p:nvSpPr>
        <p:spPr>
          <a:xfrm>
            <a:off x="8105775" y="1436687"/>
            <a:ext cx="819150" cy="4603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70C0"/>
              </a:buClr>
              <a:buSzPts val="2400"/>
              <a:buFont typeface="Times New Roman"/>
              <a:buNone/>
            </a:pPr>
            <a:r>
              <a:rPr b="0" i="0" lang="en-US" sz="2400" u="none">
                <a:solidFill>
                  <a:srgbClr val="0070C0"/>
                </a:solidFill>
                <a:latin typeface="Times New Roman"/>
                <a:ea typeface="Times New Roman"/>
                <a:cs typeface="Times New Roman"/>
                <a:sym typeface="Times New Roman"/>
              </a:rPr>
              <a:t>x7=0</a:t>
            </a:r>
            <a:endParaRPr/>
          </a:p>
        </p:txBody>
      </p:sp>
      <p:sp>
        <p:nvSpPr>
          <p:cNvPr id="348" name="Google Shape;348;p40"/>
          <p:cNvSpPr txBox="1"/>
          <p:nvPr/>
        </p:nvSpPr>
        <p:spPr>
          <a:xfrm>
            <a:off x="7372350" y="400050"/>
            <a:ext cx="962025" cy="561975"/>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49" name="Google Shape;349;p40"/>
          <p:cNvSpPr txBox="1"/>
          <p:nvPr/>
        </p:nvSpPr>
        <p:spPr>
          <a:xfrm>
            <a:off x="200025" y="5438775"/>
            <a:ext cx="703262"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Helvetica Neue"/>
              <a:buNone/>
            </a:pPr>
            <a:r>
              <a:rPr b="1" i="0" lang="en-US" sz="1800" u="none">
                <a:solidFill>
                  <a:schemeClr val="dk1"/>
                </a:solidFill>
                <a:latin typeface="Helvetica Neue"/>
                <a:ea typeface="Helvetica Neue"/>
                <a:cs typeface="Helvetica Neue"/>
                <a:sym typeface="Helvetica Neue"/>
              </a:rPr>
              <a:t>x2=0</a:t>
            </a:r>
            <a:endParaRPr/>
          </a:p>
        </p:txBody>
      </p:sp>
      <p:sp>
        <p:nvSpPr>
          <p:cNvPr id="350" name="Google Shape;350;p40"/>
          <p:cNvSpPr txBox="1"/>
          <p:nvPr/>
        </p:nvSpPr>
        <p:spPr>
          <a:xfrm>
            <a:off x="504825" y="5210175"/>
            <a:ext cx="1085850" cy="2667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51" name="Google Shape;351;p40"/>
          <p:cNvSpPr txBox="1"/>
          <p:nvPr/>
        </p:nvSpPr>
        <p:spPr>
          <a:xfrm>
            <a:off x="3625850" y="704850"/>
            <a:ext cx="763587" cy="1016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Dotted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arrows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not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explored </a:t>
            </a:r>
            <a:endParaRPr/>
          </a:p>
          <a:p>
            <a:pPr indent="0" lvl="0" marL="0" marR="0" rtl="0" algn="l">
              <a:lnSpc>
                <a:spcPct val="100000"/>
              </a:lnSpc>
              <a:spcBef>
                <a:spcPts val="0"/>
              </a:spcBef>
              <a:spcAft>
                <a:spcPts val="0"/>
              </a:spcAft>
              <a:buClr>
                <a:schemeClr val="dk1"/>
              </a:buClr>
              <a:buSzPts val="1200"/>
              <a:buFont typeface="Times New Roman"/>
              <a:buNone/>
            </a:pPr>
            <a:r>
              <a:rPr b="0" i="0" lang="en-US" sz="1200" u="none">
                <a:solidFill>
                  <a:schemeClr val="dk1"/>
                </a:solidFill>
                <a:latin typeface="Times New Roman"/>
                <a:ea typeface="Times New Roman"/>
                <a:cs typeface="Times New Roman"/>
                <a:sym typeface="Times New Roman"/>
              </a:rPr>
              <a:t>yet</a:t>
            </a:r>
            <a:endParaRPr/>
          </a:p>
        </p:txBody>
      </p:sp>
      <p:sp>
        <p:nvSpPr>
          <p:cNvPr id="352" name="Google Shape;352;p40"/>
          <p:cNvSpPr txBox="1"/>
          <p:nvPr>
            <p:ph type="title"/>
          </p:nvPr>
        </p:nvSpPr>
        <p:spPr>
          <a:xfrm>
            <a:off x="398462" y="57150"/>
            <a:ext cx="8340725" cy="5683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2800"/>
              <a:buFont typeface="Times New Roman"/>
              <a:buNone/>
            </a:pPr>
            <a:r>
              <a:rPr b="0" i="0" lang="en-US" sz="2800" u="none" cap="none" strike="noStrike">
                <a:solidFill>
                  <a:schemeClr val="dk2"/>
                </a:solidFill>
                <a:latin typeface="Times New Roman"/>
                <a:ea typeface="Times New Roman"/>
                <a:cs typeface="Times New Roman"/>
                <a:sym typeface="Times New Roman"/>
              </a:rPr>
              <a:t>Conflict-directed backjumping</a:t>
            </a:r>
            <a:br>
              <a:rPr b="0" i="0" lang="en-US" sz="3200" u="none" cap="none" strike="noStrike">
                <a:solidFill>
                  <a:schemeClr val="dk2"/>
                </a:solidFill>
                <a:latin typeface="Times New Roman"/>
                <a:ea typeface="Times New Roman"/>
                <a:cs typeface="Times New Roman"/>
                <a:sym typeface="Times New Roman"/>
              </a:rPr>
            </a:br>
            <a:r>
              <a:rPr b="0" i="0" lang="en-US" sz="1100" u="none" cap="none" strike="noStrike">
                <a:solidFill>
                  <a:schemeClr val="dk2"/>
                </a:solidFill>
                <a:latin typeface="Times New Roman"/>
                <a:ea typeface="Times New Roman"/>
                <a:cs typeface="Times New Roman"/>
                <a:sym typeface="Times New Roman"/>
              </a:rPr>
              <a:t>(A step-by-step walk-through of this example is also at https://en.wikipedia.org/wiki/Conflict-Driven_Clause_Learning) </a:t>
            </a:r>
            <a:endParaRPr/>
          </a:p>
        </p:txBody>
      </p:sp>
      <p:sp>
        <p:nvSpPr>
          <p:cNvPr id="353" name="Google Shape;353;p40"/>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
        <p:nvSpPr>
          <p:cNvPr id="354" name="Google Shape;354;p40"/>
          <p:cNvSpPr txBox="1"/>
          <p:nvPr/>
        </p:nvSpPr>
        <p:spPr>
          <a:xfrm>
            <a:off x="6094551" y="3657600"/>
            <a:ext cx="3066900" cy="703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000"/>
              <a:buFont typeface="Times New Roman"/>
              <a:buNone/>
            </a:pPr>
            <a:r>
              <a:rPr b="0" i="1" lang="en-US" sz="1000" u="none">
                <a:solidFill>
                  <a:schemeClr val="dk1"/>
                </a:solidFill>
                <a:latin typeface="Times New Roman"/>
                <a:ea typeface="Times New Roman"/>
                <a:cs typeface="Times New Roman"/>
                <a:sym typeface="Times New Roman"/>
              </a:rPr>
              <a:t>Failure-driven assertion </a:t>
            </a:r>
            <a:r>
              <a:rPr b="0" i="0" lang="en-US" sz="1000" u="none">
                <a:solidFill>
                  <a:schemeClr val="dk1"/>
                </a:solidFill>
                <a:latin typeface="Times New Roman"/>
                <a:ea typeface="Times New Roman"/>
                <a:cs typeface="Times New Roman"/>
                <a:sym typeface="Times New Roman"/>
              </a:rPr>
              <a:t>(not a branching decision):</a:t>
            </a:r>
            <a:endParaRPr/>
          </a:p>
          <a:p>
            <a:pPr indent="0" lvl="0" marL="0" marR="0" rtl="0" algn="l">
              <a:lnSpc>
                <a:spcPct val="100000"/>
              </a:lnSpc>
              <a:spcBef>
                <a:spcPts val="0"/>
              </a:spcBef>
              <a:spcAft>
                <a:spcPts val="0"/>
              </a:spcAft>
              <a:buClr>
                <a:schemeClr val="dk1"/>
              </a:buClr>
              <a:buSzPts val="1000"/>
              <a:buFont typeface="Times New Roman"/>
              <a:buNone/>
            </a:pPr>
            <a:r>
              <a:rPr b="0" i="0" lang="en-US" sz="1000" u="none">
                <a:solidFill>
                  <a:schemeClr val="dk1"/>
                </a:solidFill>
                <a:latin typeface="Times New Roman"/>
                <a:ea typeface="Times New Roman"/>
                <a:cs typeface="Times New Roman"/>
                <a:sym typeface="Times New Roman"/>
              </a:rPr>
              <a:t>Learned clause is a unit clause under this path, so </a:t>
            </a:r>
            <a:endParaRPr/>
          </a:p>
          <a:p>
            <a:pPr indent="0" lvl="0" marL="0" marR="0" rtl="0" algn="l">
              <a:lnSpc>
                <a:spcPct val="100000"/>
              </a:lnSpc>
              <a:spcBef>
                <a:spcPts val="0"/>
              </a:spcBef>
              <a:spcAft>
                <a:spcPts val="0"/>
              </a:spcAft>
              <a:buClr>
                <a:schemeClr val="dk1"/>
              </a:buClr>
              <a:buSzPts val="1000"/>
              <a:buFont typeface="Times New Roman"/>
              <a:buNone/>
            </a:pPr>
            <a:r>
              <a:rPr b="0" i="0" lang="en-US" sz="1000" u="none">
                <a:solidFill>
                  <a:schemeClr val="dk1"/>
                </a:solidFill>
                <a:latin typeface="Times New Roman"/>
                <a:ea typeface="Times New Roman"/>
                <a:cs typeface="Times New Roman"/>
                <a:sym typeface="Times New Roman"/>
              </a:rPr>
              <a:t>BCP automatically sets x7=0.</a:t>
            </a:r>
            <a:endParaRPr/>
          </a:p>
          <a:p>
            <a:pPr indent="0" lvl="0" marL="0" marR="0" rtl="0" algn="l">
              <a:lnSpc>
                <a:spcPct val="100000"/>
              </a:lnSpc>
              <a:spcBef>
                <a:spcPts val="0"/>
              </a:spcBef>
              <a:spcAft>
                <a:spcPts val="0"/>
              </a:spcAft>
              <a:buNone/>
            </a:pPr>
            <a:r>
              <a:t/>
            </a:r>
            <a:endParaRPr b="0" i="0" sz="1000" u="none">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8" name="Shape 358"/>
        <p:cNvGrpSpPr/>
        <p:nvPr/>
      </p:nvGrpSpPr>
      <p:grpSpPr>
        <a:xfrm>
          <a:off x="0" y="0"/>
          <a:ext cx="0" cy="0"/>
          <a:chOff x="0" y="0"/>
          <a:chExt cx="0" cy="0"/>
        </a:xfrm>
      </p:grpSpPr>
      <p:sp>
        <p:nvSpPr>
          <p:cNvPr id="359" name="Google Shape;359;p41"/>
          <p:cNvSpPr txBox="1"/>
          <p:nvPr>
            <p:ph type="title"/>
          </p:nvPr>
        </p:nvSpPr>
        <p:spPr>
          <a:xfrm>
            <a:off x="200025" y="142875"/>
            <a:ext cx="85725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200"/>
              <a:buFont typeface="Times New Roman"/>
              <a:buNone/>
            </a:pPr>
            <a:r>
              <a:rPr b="0" i="0" lang="en-US" sz="3200" u="none" cap="none" strike="noStrike">
                <a:solidFill>
                  <a:schemeClr val="dk2"/>
                </a:solidFill>
                <a:latin typeface="Times New Roman"/>
                <a:ea typeface="Times New Roman"/>
                <a:cs typeface="Times New Roman"/>
                <a:sym typeface="Times New Roman"/>
              </a:rPr>
              <a:t>Classic readings on conflict-directed backjumping, clause learning, and heuristics for SAT</a:t>
            </a:r>
            <a:endParaRPr/>
          </a:p>
        </p:txBody>
      </p:sp>
      <p:sp>
        <p:nvSpPr>
          <p:cNvPr id="360" name="Google Shape;360;p41"/>
          <p:cNvSpPr txBox="1"/>
          <p:nvPr>
            <p:ph idx="1" type="body"/>
          </p:nvPr>
        </p:nvSpPr>
        <p:spPr>
          <a:xfrm>
            <a:off x="428625" y="1571625"/>
            <a:ext cx="840105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“GRASP: A Search Algorithm for Propositional Satisfiability”, Marques-Silva &amp; Sakallah, </a:t>
            </a:r>
            <a:r>
              <a:rPr b="0" i="1" lang="en-US" sz="2400" u="none">
                <a:solidFill>
                  <a:schemeClr val="dk1"/>
                </a:solidFill>
                <a:latin typeface="Times New Roman"/>
                <a:ea typeface="Times New Roman"/>
                <a:cs typeface="Times New Roman"/>
                <a:sym typeface="Times New Roman"/>
              </a:rPr>
              <a:t>IEEE Trans. Computers, C-48, 5:506-521,</a:t>
            </a:r>
            <a:r>
              <a:rPr b="0" i="0" lang="en-US" sz="2400" u="none">
                <a:solidFill>
                  <a:schemeClr val="dk1"/>
                </a:solidFill>
                <a:latin typeface="Times New Roman"/>
                <a:ea typeface="Times New Roman"/>
                <a:cs typeface="Times New Roman"/>
                <a:sym typeface="Times New Roman"/>
              </a:rPr>
              <a:t>1999. (Conference version 1996.)</a:t>
            </a:r>
            <a:endParaRPr/>
          </a:p>
          <a:p>
            <a:pPr indent="-342900" lvl="0" marL="342900" marR="0" rtl="0" algn="l">
              <a:lnSpc>
                <a:spcPct val="100000"/>
              </a:lnSpc>
              <a:spcBef>
                <a:spcPts val="48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(“Using CSP look-back techniques to solve real world SAT instances”, Bayardo &amp; Schrag, </a:t>
            </a:r>
            <a:r>
              <a:rPr b="0" i="1" lang="en-US" sz="2400" u="none">
                <a:solidFill>
                  <a:schemeClr val="dk1"/>
                </a:solidFill>
                <a:latin typeface="Times New Roman"/>
                <a:ea typeface="Times New Roman"/>
                <a:cs typeface="Times New Roman"/>
                <a:sym typeface="Times New Roman"/>
              </a:rPr>
              <a:t>Proc. AAAI, pp. 203-208, 1997) </a:t>
            </a:r>
            <a:endParaRPr/>
          </a:p>
          <a:p>
            <a:pPr indent="-342900" lvl="0" marL="342900" marR="0" rtl="0" algn="l">
              <a:lnSpc>
                <a:spcPct val="100000"/>
              </a:lnSpc>
              <a:spcBef>
                <a:spcPts val="48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“Chaff: Engineering an Efficient SAT Solver”, Moskewicz, Madigan, Zhao, Zhang &amp; Malik, 2001 (</a:t>
            </a:r>
            <a:r>
              <a:rPr b="0" i="0" lang="en-US" sz="2400" u="sng">
                <a:solidFill>
                  <a:schemeClr val="hlink"/>
                </a:solidFill>
                <a:latin typeface="Times New Roman"/>
                <a:ea typeface="Times New Roman"/>
                <a:cs typeface="Times New Roman"/>
                <a:sym typeface="Times New Roman"/>
                <a:hlinkClick r:id="rId3"/>
              </a:rPr>
              <a:t>www.princeton.edu/~chaff/publication/DAC2001v56.pdf</a:t>
            </a:r>
            <a:r>
              <a:rPr b="0" i="0" lang="en-US" sz="2400" u="none">
                <a:solidFill>
                  <a:schemeClr val="dk1"/>
                </a:solidFill>
                <a:latin typeface="Times New Roman"/>
                <a:ea typeface="Times New Roman"/>
                <a:cs typeface="Times New Roman"/>
                <a:sym typeface="Times New Roman"/>
              </a:rPr>
              <a:t>)</a:t>
            </a:r>
            <a:endParaRPr/>
          </a:p>
          <a:p>
            <a:pPr indent="-342900" lvl="0" marL="342900" marR="0" rtl="0" algn="l">
              <a:lnSpc>
                <a:spcPct val="100000"/>
              </a:lnSpc>
              <a:spcBef>
                <a:spcPts val="48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“BerkMin: A Fast and Robust Sat-Solver”, Goldberg &amp; Novikov, </a:t>
            </a:r>
            <a:r>
              <a:rPr b="0" i="1" lang="en-US" sz="2400" u="none">
                <a:solidFill>
                  <a:schemeClr val="dk1"/>
                </a:solidFill>
                <a:latin typeface="Times New Roman"/>
                <a:ea typeface="Times New Roman"/>
                <a:cs typeface="Times New Roman"/>
                <a:sym typeface="Times New Roman"/>
              </a:rPr>
              <a:t>Proc. DATE 2002, pp. 142-149</a:t>
            </a:r>
            <a:endParaRPr b="0" i="0" sz="2400" u="none">
              <a:solidFill>
                <a:schemeClr val="dk1"/>
              </a:solidFill>
              <a:latin typeface="Times New Roman"/>
              <a:ea typeface="Times New Roman"/>
              <a:cs typeface="Times New Roman"/>
              <a:sym typeface="Times New Roman"/>
            </a:endParaRPr>
          </a:p>
          <a:p>
            <a:pPr indent="-342900" lvl="0" marL="342900" marR="0" rtl="0" algn="l">
              <a:lnSpc>
                <a:spcPct val="100000"/>
              </a:lnSpc>
              <a:spcBef>
                <a:spcPts val="480"/>
              </a:spcBef>
              <a:spcAft>
                <a:spcPts val="0"/>
              </a:spcAft>
              <a:buClr>
                <a:srgbClr val="0070C0"/>
              </a:buClr>
              <a:buSzPts val="2400"/>
              <a:buFont typeface="Times New Roman"/>
              <a:buChar char="•"/>
            </a:pPr>
            <a:r>
              <a:rPr b="0" i="0" lang="en-US" sz="2400" u="none">
                <a:solidFill>
                  <a:srgbClr val="0070C0"/>
                </a:solidFill>
                <a:latin typeface="Times New Roman"/>
                <a:ea typeface="Times New Roman"/>
                <a:cs typeface="Times New Roman"/>
                <a:sym typeface="Times New Roman"/>
              </a:rPr>
              <a:t>See also slides at http://www.princeton.edu/~sharad/CMUSATSeminar.pdf</a:t>
            </a:r>
            <a:endParaRPr/>
          </a:p>
        </p:txBody>
      </p:sp>
      <p:sp>
        <p:nvSpPr>
          <p:cNvPr id="361" name="Google Shape;361;p41"/>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685800" y="762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1. </a:t>
            </a:r>
            <a:r>
              <a:rPr lang="en-US"/>
              <a:t>Truth Table Enumeration</a:t>
            </a:r>
            <a:endParaRPr/>
          </a:p>
        </p:txBody>
      </p:sp>
      <p:sp>
        <p:nvSpPr>
          <p:cNvPr id="104" name="Google Shape;104;p15"/>
          <p:cNvSpPr txBox="1"/>
          <p:nvPr>
            <p:ph idx="1" type="body"/>
          </p:nvPr>
        </p:nvSpPr>
        <p:spPr>
          <a:xfrm>
            <a:off x="685800" y="1219200"/>
            <a:ext cx="7772400" cy="41148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en-US"/>
              <a:t>A simple form of model checking. A formula</a:t>
            </a:r>
            <a:endParaRPr/>
          </a:p>
          <a:p>
            <a:pPr indent="0" lvl="0" marL="0" rtl="0" algn="l">
              <a:spcBef>
                <a:spcPts val="640"/>
              </a:spcBef>
              <a:spcAft>
                <a:spcPts val="0"/>
              </a:spcAft>
              <a:buNone/>
            </a:pPr>
            <a:r>
              <a:rPr i="1" lang="en-US"/>
              <a:t>s</a:t>
            </a:r>
            <a:r>
              <a:rPr b="1" i="1" lang="en-US"/>
              <a:t> </a:t>
            </a:r>
            <a:r>
              <a:rPr lang="en-US"/>
              <a:t>is satisfiable if it has at least one model.</a:t>
            </a:r>
            <a:endParaRPr/>
          </a:p>
          <a:p>
            <a:pPr indent="457200" lvl="0" marL="457200" rtl="0" algn="l">
              <a:spcBef>
                <a:spcPts val="640"/>
              </a:spcBef>
              <a:spcAft>
                <a:spcPts val="0"/>
              </a:spcAft>
              <a:buClr>
                <a:schemeClr val="dk1"/>
              </a:buClr>
              <a:buSzPts val="1100"/>
              <a:buFont typeface="Arial"/>
              <a:buNone/>
            </a:pPr>
            <a:r>
              <a:rPr lang="en-US"/>
              <a:t> [(p ∧ ¬q) ∨ (q ∧ ¬p)] ⇒ r</a:t>
            </a:r>
            <a:endParaRPr/>
          </a:p>
          <a:p>
            <a:pPr indent="0" lvl="0" marL="0" rtl="0" algn="l">
              <a:spcBef>
                <a:spcPts val="640"/>
              </a:spcBef>
              <a:spcAft>
                <a:spcPts val="0"/>
              </a:spcAft>
              <a:buNone/>
            </a:pPr>
            <a:r>
              <a:t/>
            </a:r>
            <a:endParaRPr/>
          </a:p>
        </p:txBody>
      </p:sp>
      <p:sp>
        <p:nvSpPr>
          <p:cNvPr id="105" name="Google Shape;105;p15"/>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graphicFrame>
        <p:nvGraphicFramePr>
          <p:cNvPr id="106" name="Google Shape;106;p15"/>
          <p:cNvGraphicFramePr/>
          <p:nvPr/>
        </p:nvGraphicFramePr>
        <p:xfrm>
          <a:off x="3013375" y="3246578"/>
          <a:ext cx="3000000" cy="3000000"/>
        </p:xfrm>
        <a:graphic>
          <a:graphicData uri="http://schemas.openxmlformats.org/drawingml/2006/table">
            <a:tbl>
              <a:tblPr>
                <a:noFill/>
                <a:tableStyleId>{D3698FCF-C245-4A4F-86F2-9A0D2F942914}</a:tableStyleId>
              </a:tblPr>
              <a:tblGrid>
                <a:gridCol w="786025"/>
                <a:gridCol w="725800"/>
                <a:gridCol w="735475"/>
              </a:tblGrid>
              <a:tr h="381000">
                <a:tc>
                  <a:txBody>
                    <a:bodyPr>
                      <a:noAutofit/>
                    </a:bodyPr>
                    <a:lstStyle/>
                    <a:p>
                      <a:pPr indent="0" lvl="0" marL="0" rtl="0" algn="ctr">
                        <a:spcBef>
                          <a:spcPts val="0"/>
                        </a:spcBef>
                        <a:spcAft>
                          <a:spcPts val="0"/>
                        </a:spcAft>
                        <a:buNone/>
                      </a:pPr>
                      <a:r>
                        <a:rPr lang="en-US"/>
                        <a:t>P</a:t>
                      </a:r>
                      <a:endParaRPr/>
                    </a:p>
                  </a:txBody>
                  <a:tcPr marT="91425" marB="91425" marR="91425" marL="91425"/>
                </a:tc>
                <a:tc>
                  <a:txBody>
                    <a:bodyPr>
                      <a:noAutofit/>
                    </a:bodyPr>
                    <a:lstStyle/>
                    <a:p>
                      <a:pPr indent="0" lvl="0" marL="0" rtl="0" algn="ctr">
                        <a:spcBef>
                          <a:spcPts val="0"/>
                        </a:spcBef>
                        <a:spcAft>
                          <a:spcPts val="0"/>
                        </a:spcAft>
                        <a:buNone/>
                      </a:pPr>
                      <a:r>
                        <a:rPr lang="en-US"/>
                        <a:t>Q</a:t>
                      </a:r>
                      <a:endParaRPr/>
                    </a:p>
                  </a:txBody>
                  <a:tcPr marT="91425" marB="91425" marR="91425" marL="91425"/>
                </a:tc>
                <a:tc>
                  <a:txBody>
                    <a:bodyPr>
                      <a:noAutofit/>
                    </a:bodyPr>
                    <a:lstStyle/>
                    <a:p>
                      <a:pPr indent="0" lvl="0" marL="0" rtl="0" algn="ctr">
                        <a:spcBef>
                          <a:spcPts val="0"/>
                        </a:spcBef>
                        <a:spcAft>
                          <a:spcPts val="0"/>
                        </a:spcAft>
                        <a:buNone/>
                      </a:pPr>
                      <a:r>
                        <a:rPr lang="en-US"/>
                        <a:t>R</a:t>
                      </a:r>
                      <a:endParaRPr/>
                    </a:p>
                  </a:txBody>
                  <a:tcPr marT="91425" marB="91425" marR="91425" marL="91425"/>
                </a:tc>
              </a:tr>
              <a:tr h="381000">
                <a:tc>
                  <a:txBody>
                    <a:bodyPr>
                      <a:noAutofit/>
                    </a:bodyPr>
                    <a:lstStyle/>
                    <a:p>
                      <a:pPr indent="0" lvl="0" marL="0" rtl="0" algn="l">
                        <a:spcBef>
                          <a:spcPts val="0"/>
                        </a:spcBef>
                        <a:spcAft>
                          <a:spcPts val="0"/>
                        </a:spcAft>
                        <a:buNone/>
                      </a:pPr>
                      <a:r>
                        <a:rPr lang="en-US"/>
                        <a:t>false</a:t>
                      </a:r>
                      <a:endParaRPr/>
                    </a:p>
                  </a:txBody>
                  <a:tcPr marT="91425" marB="91425" marR="91425" marL="91425"/>
                </a:tc>
                <a:tc>
                  <a:txBody>
                    <a:bodyPr>
                      <a:noAutofit/>
                    </a:bodyPr>
                    <a:lstStyle/>
                    <a:p>
                      <a:pPr indent="0" lvl="0" marL="0" rtl="0" algn="l">
                        <a:spcBef>
                          <a:spcPts val="0"/>
                        </a:spcBef>
                        <a:spcAft>
                          <a:spcPts val="0"/>
                        </a:spcAft>
                        <a:buNone/>
                      </a:pPr>
                      <a:r>
                        <a:rPr lang="en-US"/>
                        <a:t>false</a:t>
                      </a:r>
                      <a:endParaRPr/>
                    </a:p>
                  </a:txBody>
                  <a:tcPr marT="91425" marB="91425" marR="91425" marL="91425"/>
                </a:tc>
                <a:tc>
                  <a:txBody>
                    <a:bodyPr>
                      <a:noAutofit/>
                    </a:bodyPr>
                    <a:lstStyle/>
                    <a:p>
                      <a:pPr indent="0" lvl="0" marL="0" rtl="0" algn="l">
                        <a:spcBef>
                          <a:spcPts val="0"/>
                        </a:spcBef>
                        <a:spcAft>
                          <a:spcPts val="0"/>
                        </a:spcAft>
                        <a:buNone/>
                      </a:pPr>
                      <a:r>
                        <a:rPr lang="en-US"/>
                        <a:t>false</a:t>
                      </a:r>
                      <a:endParaRPr/>
                    </a:p>
                  </a:txBody>
                  <a:tcPr marT="91425" marB="91425" marR="91425" marL="91425"/>
                </a:tc>
              </a:tr>
              <a:tr h="381000">
                <a:tc>
                  <a:txBody>
                    <a:bodyPr>
                      <a:noAutofit/>
                    </a:bodyPr>
                    <a:lstStyle/>
                    <a:p>
                      <a:pPr indent="0" lvl="0" marL="0" rtl="0" algn="l">
                        <a:spcBef>
                          <a:spcPts val="0"/>
                        </a:spcBef>
                        <a:spcAft>
                          <a:spcPts val="0"/>
                        </a:spcAft>
                        <a:buNone/>
                      </a:pPr>
                      <a:r>
                        <a:rPr lang="en-US"/>
                        <a:t>false</a:t>
                      </a:r>
                      <a:endParaRPr/>
                    </a:p>
                  </a:txBody>
                  <a:tcPr marT="91425" marB="91425" marR="91425" marL="91425"/>
                </a:tc>
                <a:tc>
                  <a:txBody>
                    <a:bodyPr>
                      <a:noAutofit/>
                    </a:bodyPr>
                    <a:lstStyle/>
                    <a:p>
                      <a:pPr indent="0" lvl="0" marL="0" rtl="0" algn="l">
                        <a:spcBef>
                          <a:spcPts val="0"/>
                        </a:spcBef>
                        <a:spcAft>
                          <a:spcPts val="0"/>
                        </a:spcAft>
                        <a:buNone/>
                      </a:pPr>
                      <a:r>
                        <a:rPr lang="en-US"/>
                        <a:t>false</a:t>
                      </a:r>
                      <a:endParaRPr/>
                    </a:p>
                  </a:txBody>
                  <a:tcPr marT="91425" marB="91425" marR="91425" marL="91425"/>
                </a:tc>
                <a:tc>
                  <a:txBody>
                    <a:bodyPr>
                      <a:noAutofit/>
                    </a:bodyPr>
                    <a:lstStyle/>
                    <a:p>
                      <a:pPr indent="0" lvl="0" marL="0" rtl="0" algn="l">
                        <a:spcBef>
                          <a:spcPts val="0"/>
                        </a:spcBef>
                        <a:spcAft>
                          <a:spcPts val="0"/>
                        </a:spcAft>
                        <a:buNone/>
                      </a:pPr>
                      <a:r>
                        <a:rPr lang="en-US"/>
                        <a:t>true</a:t>
                      </a:r>
                      <a:endParaRPr/>
                    </a:p>
                  </a:txBody>
                  <a:tcPr marT="91425" marB="91425" marR="91425" marL="91425"/>
                </a:tc>
              </a:tr>
              <a:tr h="381000">
                <a:tc>
                  <a:txBody>
                    <a:bodyPr>
                      <a:noAutofit/>
                    </a:bodyPr>
                    <a:lstStyle/>
                    <a:p>
                      <a:pPr indent="0" lvl="0" marL="0" rtl="0" algn="l">
                        <a:spcBef>
                          <a:spcPts val="0"/>
                        </a:spcBef>
                        <a:spcAft>
                          <a:spcPts val="0"/>
                        </a:spcAft>
                        <a:buNone/>
                      </a:pPr>
                      <a:r>
                        <a:rPr lang="en-US"/>
                        <a:t>false</a:t>
                      </a:r>
                      <a:endParaRPr/>
                    </a:p>
                  </a:txBody>
                  <a:tcPr marT="91425" marB="91425" marR="91425" marL="91425">
                    <a:solidFill>
                      <a:srgbClr val="EA9999"/>
                    </a:solidFill>
                  </a:tcPr>
                </a:tc>
                <a:tc>
                  <a:txBody>
                    <a:bodyPr>
                      <a:noAutofit/>
                    </a:bodyPr>
                    <a:lstStyle/>
                    <a:p>
                      <a:pPr indent="0" lvl="0" marL="0" rtl="0" algn="l">
                        <a:spcBef>
                          <a:spcPts val="0"/>
                        </a:spcBef>
                        <a:spcAft>
                          <a:spcPts val="0"/>
                        </a:spcAft>
                        <a:buNone/>
                      </a:pPr>
                      <a:r>
                        <a:rPr lang="en-US"/>
                        <a:t>true</a:t>
                      </a:r>
                      <a:endParaRPr/>
                    </a:p>
                  </a:txBody>
                  <a:tcPr marT="91425" marB="91425" marR="91425" marL="91425">
                    <a:solidFill>
                      <a:srgbClr val="EA9999"/>
                    </a:solidFill>
                  </a:tcPr>
                </a:tc>
                <a:tc>
                  <a:txBody>
                    <a:bodyPr>
                      <a:noAutofit/>
                    </a:bodyPr>
                    <a:lstStyle/>
                    <a:p>
                      <a:pPr indent="0" lvl="0" marL="0" rtl="0" algn="l">
                        <a:spcBef>
                          <a:spcPts val="0"/>
                        </a:spcBef>
                        <a:spcAft>
                          <a:spcPts val="0"/>
                        </a:spcAft>
                        <a:buNone/>
                      </a:pPr>
                      <a:r>
                        <a:rPr lang="en-US"/>
                        <a:t>false</a:t>
                      </a:r>
                      <a:endParaRPr/>
                    </a:p>
                  </a:txBody>
                  <a:tcPr marT="91425" marB="91425" marR="91425" marL="91425">
                    <a:solidFill>
                      <a:srgbClr val="EA9999"/>
                    </a:solidFill>
                  </a:tcPr>
                </a:tc>
              </a:tr>
              <a:tr h="381000">
                <a:tc>
                  <a:txBody>
                    <a:bodyPr>
                      <a:noAutofit/>
                    </a:bodyPr>
                    <a:lstStyle/>
                    <a:p>
                      <a:pPr indent="0" lvl="0" marL="0" rtl="0" algn="l">
                        <a:spcBef>
                          <a:spcPts val="0"/>
                        </a:spcBef>
                        <a:spcAft>
                          <a:spcPts val="0"/>
                        </a:spcAft>
                        <a:buNone/>
                      </a:pPr>
                      <a:r>
                        <a:rPr lang="en-US"/>
                        <a:t>false</a:t>
                      </a:r>
                      <a:endParaRPr/>
                    </a:p>
                  </a:txBody>
                  <a:tcPr marT="91425" marB="91425" marR="91425" marL="91425"/>
                </a:tc>
                <a:tc>
                  <a:txBody>
                    <a:bodyPr>
                      <a:noAutofit/>
                    </a:bodyPr>
                    <a:lstStyle/>
                    <a:p>
                      <a:pPr indent="0" lvl="0" marL="0" rtl="0" algn="l">
                        <a:spcBef>
                          <a:spcPts val="0"/>
                        </a:spcBef>
                        <a:spcAft>
                          <a:spcPts val="0"/>
                        </a:spcAft>
                        <a:buNone/>
                      </a:pPr>
                      <a:r>
                        <a:rPr lang="en-US"/>
                        <a:t>true</a:t>
                      </a:r>
                      <a:endParaRPr/>
                    </a:p>
                  </a:txBody>
                  <a:tcPr marT="91425" marB="91425" marR="91425" marL="91425"/>
                </a:tc>
                <a:tc>
                  <a:txBody>
                    <a:bodyPr>
                      <a:noAutofit/>
                    </a:bodyPr>
                    <a:lstStyle/>
                    <a:p>
                      <a:pPr indent="0" lvl="0" marL="0" rtl="0" algn="l">
                        <a:spcBef>
                          <a:spcPts val="0"/>
                        </a:spcBef>
                        <a:spcAft>
                          <a:spcPts val="0"/>
                        </a:spcAft>
                        <a:buNone/>
                      </a:pPr>
                      <a:r>
                        <a:rPr lang="en-US"/>
                        <a:t>true</a:t>
                      </a:r>
                      <a:endParaRPr/>
                    </a:p>
                  </a:txBody>
                  <a:tcPr marT="91425" marB="91425" marR="91425" marL="91425"/>
                </a:tc>
              </a:tr>
              <a:tr h="381000">
                <a:tc>
                  <a:txBody>
                    <a:bodyPr>
                      <a:noAutofit/>
                    </a:bodyPr>
                    <a:lstStyle/>
                    <a:p>
                      <a:pPr indent="0" lvl="0" marL="0" rtl="0" algn="l">
                        <a:spcBef>
                          <a:spcPts val="0"/>
                        </a:spcBef>
                        <a:spcAft>
                          <a:spcPts val="0"/>
                        </a:spcAft>
                        <a:buNone/>
                      </a:pPr>
                      <a:r>
                        <a:rPr lang="en-US"/>
                        <a:t>true</a:t>
                      </a:r>
                      <a:endParaRPr/>
                    </a:p>
                  </a:txBody>
                  <a:tcPr marT="91425" marB="91425" marR="91425" marL="91425">
                    <a:solidFill>
                      <a:srgbClr val="EA9999"/>
                    </a:solidFill>
                  </a:tcPr>
                </a:tc>
                <a:tc>
                  <a:txBody>
                    <a:bodyPr>
                      <a:noAutofit/>
                    </a:bodyPr>
                    <a:lstStyle/>
                    <a:p>
                      <a:pPr indent="0" lvl="0" marL="0" rtl="0" algn="l">
                        <a:spcBef>
                          <a:spcPts val="0"/>
                        </a:spcBef>
                        <a:spcAft>
                          <a:spcPts val="0"/>
                        </a:spcAft>
                        <a:buNone/>
                      </a:pPr>
                      <a:r>
                        <a:rPr lang="en-US"/>
                        <a:t>false</a:t>
                      </a:r>
                      <a:endParaRPr/>
                    </a:p>
                  </a:txBody>
                  <a:tcPr marT="91425" marB="91425" marR="91425" marL="91425">
                    <a:solidFill>
                      <a:srgbClr val="EA9999"/>
                    </a:solidFill>
                  </a:tcPr>
                </a:tc>
                <a:tc>
                  <a:txBody>
                    <a:bodyPr>
                      <a:noAutofit/>
                    </a:bodyPr>
                    <a:lstStyle/>
                    <a:p>
                      <a:pPr indent="0" lvl="0" marL="0" rtl="0" algn="l">
                        <a:spcBef>
                          <a:spcPts val="0"/>
                        </a:spcBef>
                        <a:spcAft>
                          <a:spcPts val="0"/>
                        </a:spcAft>
                        <a:buNone/>
                      </a:pPr>
                      <a:r>
                        <a:rPr lang="en-US"/>
                        <a:t>false</a:t>
                      </a:r>
                      <a:endParaRPr/>
                    </a:p>
                  </a:txBody>
                  <a:tcPr marT="91425" marB="91425" marR="91425" marL="91425">
                    <a:solidFill>
                      <a:srgbClr val="EA9999"/>
                    </a:solidFill>
                  </a:tcPr>
                </a:tc>
              </a:tr>
              <a:tr h="381000">
                <a:tc>
                  <a:txBody>
                    <a:bodyPr>
                      <a:noAutofit/>
                    </a:bodyPr>
                    <a:lstStyle/>
                    <a:p>
                      <a:pPr indent="0" lvl="0" marL="0" rtl="0" algn="l">
                        <a:spcBef>
                          <a:spcPts val="0"/>
                        </a:spcBef>
                        <a:spcAft>
                          <a:spcPts val="0"/>
                        </a:spcAft>
                        <a:buNone/>
                      </a:pPr>
                      <a:r>
                        <a:rPr lang="en-US"/>
                        <a:t>true</a:t>
                      </a:r>
                      <a:endParaRPr/>
                    </a:p>
                  </a:txBody>
                  <a:tcPr marT="91425" marB="91425" marR="91425" marL="91425"/>
                </a:tc>
                <a:tc>
                  <a:txBody>
                    <a:bodyPr>
                      <a:noAutofit/>
                    </a:bodyPr>
                    <a:lstStyle/>
                    <a:p>
                      <a:pPr indent="0" lvl="0" marL="0" rtl="0" algn="l">
                        <a:spcBef>
                          <a:spcPts val="0"/>
                        </a:spcBef>
                        <a:spcAft>
                          <a:spcPts val="0"/>
                        </a:spcAft>
                        <a:buNone/>
                      </a:pPr>
                      <a:r>
                        <a:rPr lang="en-US"/>
                        <a:t>false</a:t>
                      </a:r>
                      <a:endParaRPr/>
                    </a:p>
                  </a:txBody>
                  <a:tcPr marT="91425" marB="91425" marR="91425" marL="91425"/>
                </a:tc>
                <a:tc>
                  <a:txBody>
                    <a:bodyPr>
                      <a:noAutofit/>
                    </a:bodyPr>
                    <a:lstStyle/>
                    <a:p>
                      <a:pPr indent="0" lvl="0" marL="0" rtl="0" algn="l">
                        <a:spcBef>
                          <a:spcPts val="0"/>
                        </a:spcBef>
                        <a:spcAft>
                          <a:spcPts val="0"/>
                        </a:spcAft>
                        <a:buNone/>
                      </a:pPr>
                      <a:r>
                        <a:rPr lang="en-US"/>
                        <a:t>true</a:t>
                      </a:r>
                      <a:endParaRPr/>
                    </a:p>
                  </a:txBody>
                  <a:tcPr marT="91425" marB="91425" marR="91425" marL="91425"/>
                </a:tc>
              </a:tr>
              <a:tr h="381000">
                <a:tc>
                  <a:txBody>
                    <a:bodyPr>
                      <a:noAutofit/>
                    </a:bodyPr>
                    <a:lstStyle/>
                    <a:p>
                      <a:pPr indent="0" lvl="0" marL="0" rtl="0" algn="l">
                        <a:spcBef>
                          <a:spcPts val="0"/>
                        </a:spcBef>
                        <a:spcAft>
                          <a:spcPts val="0"/>
                        </a:spcAft>
                        <a:buNone/>
                      </a:pPr>
                      <a:r>
                        <a:rPr lang="en-US"/>
                        <a:t>true</a:t>
                      </a:r>
                      <a:endParaRPr/>
                    </a:p>
                  </a:txBody>
                  <a:tcPr marT="91425" marB="91425" marR="91425" marL="91425"/>
                </a:tc>
                <a:tc>
                  <a:txBody>
                    <a:bodyPr>
                      <a:noAutofit/>
                    </a:bodyPr>
                    <a:lstStyle/>
                    <a:p>
                      <a:pPr indent="0" lvl="0" marL="0" rtl="0" algn="l">
                        <a:spcBef>
                          <a:spcPts val="0"/>
                        </a:spcBef>
                        <a:spcAft>
                          <a:spcPts val="0"/>
                        </a:spcAft>
                        <a:buNone/>
                      </a:pPr>
                      <a:r>
                        <a:rPr lang="en-US"/>
                        <a:t>true</a:t>
                      </a:r>
                      <a:endParaRPr/>
                    </a:p>
                  </a:txBody>
                  <a:tcPr marT="91425" marB="91425" marR="91425" marL="91425"/>
                </a:tc>
                <a:tc>
                  <a:txBody>
                    <a:bodyPr>
                      <a:noAutofit/>
                    </a:bodyPr>
                    <a:lstStyle/>
                    <a:p>
                      <a:pPr indent="0" lvl="0" marL="0" rtl="0" algn="l">
                        <a:spcBef>
                          <a:spcPts val="0"/>
                        </a:spcBef>
                        <a:spcAft>
                          <a:spcPts val="0"/>
                        </a:spcAft>
                        <a:buNone/>
                      </a:pPr>
                      <a:r>
                        <a:rPr lang="en-US"/>
                        <a:t>false</a:t>
                      </a:r>
                      <a:endParaRPr/>
                    </a:p>
                  </a:txBody>
                  <a:tcPr marT="91425" marB="91425" marR="91425" marL="91425"/>
                </a:tc>
              </a:tr>
              <a:tr h="381000">
                <a:tc>
                  <a:txBody>
                    <a:bodyPr>
                      <a:noAutofit/>
                    </a:bodyPr>
                    <a:lstStyle/>
                    <a:p>
                      <a:pPr indent="0" lvl="0" marL="0" rtl="0" algn="l">
                        <a:spcBef>
                          <a:spcPts val="0"/>
                        </a:spcBef>
                        <a:spcAft>
                          <a:spcPts val="0"/>
                        </a:spcAft>
                        <a:buNone/>
                      </a:pPr>
                      <a:r>
                        <a:rPr lang="en-US"/>
                        <a:t>true</a:t>
                      </a:r>
                      <a:endParaRPr/>
                    </a:p>
                  </a:txBody>
                  <a:tcPr marT="91425" marB="91425" marR="91425" marL="91425"/>
                </a:tc>
                <a:tc>
                  <a:txBody>
                    <a:bodyPr>
                      <a:noAutofit/>
                    </a:bodyPr>
                    <a:lstStyle/>
                    <a:p>
                      <a:pPr indent="0" lvl="0" marL="0" rtl="0" algn="l">
                        <a:spcBef>
                          <a:spcPts val="0"/>
                        </a:spcBef>
                        <a:spcAft>
                          <a:spcPts val="0"/>
                        </a:spcAft>
                        <a:buNone/>
                      </a:pPr>
                      <a:r>
                        <a:rPr lang="en-US"/>
                        <a:t>true</a:t>
                      </a:r>
                      <a:endParaRPr/>
                    </a:p>
                  </a:txBody>
                  <a:tcPr marT="91425" marB="91425" marR="91425" marL="91425"/>
                </a:tc>
                <a:tc>
                  <a:txBody>
                    <a:bodyPr>
                      <a:noAutofit/>
                    </a:bodyPr>
                    <a:lstStyle/>
                    <a:p>
                      <a:pPr indent="0" lvl="0" marL="0" rtl="0" algn="l">
                        <a:spcBef>
                          <a:spcPts val="0"/>
                        </a:spcBef>
                        <a:spcAft>
                          <a:spcPts val="0"/>
                        </a:spcAft>
                        <a:buNone/>
                      </a:pPr>
                      <a:r>
                        <a:rPr lang="en-US"/>
                        <a:t>true</a:t>
                      </a:r>
                      <a:endParaRPr/>
                    </a:p>
                  </a:txBody>
                  <a:tcPr marT="91425" marB="91425" marR="91425" marL="91425"/>
                </a:tc>
              </a:tr>
            </a:tbl>
          </a:graphicData>
        </a:graphic>
      </p:graphicFrame>
      <p:cxnSp>
        <p:nvCxnSpPr>
          <p:cNvPr id="107" name="Google Shape;107;p15"/>
          <p:cNvCxnSpPr/>
          <p:nvPr/>
        </p:nvCxnSpPr>
        <p:spPr>
          <a:xfrm>
            <a:off x="2817724" y="4637978"/>
            <a:ext cx="2531700" cy="0"/>
          </a:xfrm>
          <a:prstGeom prst="straightConnector1">
            <a:avLst/>
          </a:prstGeom>
          <a:noFill/>
          <a:ln cap="flat" cmpd="sng" w="9525">
            <a:solidFill>
              <a:srgbClr val="FF0000"/>
            </a:solidFill>
            <a:prstDash val="solid"/>
            <a:round/>
            <a:headEnd len="med" w="med" type="none"/>
            <a:tailEnd len="med" w="med" type="none"/>
          </a:ln>
        </p:spPr>
      </p:cxnSp>
      <p:cxnSp>
        <p:nvCxnSpPr>
          <p:cNvPr id="108" name="Google Shape;108;p15"/>
          <p:cNvCxnSpPr/>
          <p:nvPr/>
        </p:nvCxnSpPr>
        <p:spPr>
          <a:xfrm>
            <a:off x="2817724" y="5434903"/>
            <a:ext cx="2531700" cy="0"/>
          </a:xfrm>
          <a:prstGeom prst="straightConnector1">
            <a:avLst/>
          </a:prstGeom>
          <a:noFill/>
          <a:ln cap="flat" cmpd="sng" w="9525">
            <a:solidFill>
              <a:srgbClr val="FF0000"/>
            </a:solidFill>
            <a:prstDash val="solid"/>
            <a:round/>
            <a:headEnd len="med" w="med" type="none"/>
            <a:tailEnd len="med" w="med" type="none"/>
          </a:ln>
        </p:spPr>
      </p:cxnSp>
      <p:sp>
        <p:nvSpPr>
          <p:cNvPr id="109" name="Google Shape;109;p15"/>
          <p:cNvSpPr txBox="1"/>
          <p:nvPr/>
        </p:nvSpPr>
        <p:spPr>
          <a:xfrm>
            <a:off x="1187625" y="4195503"/>
            <a:ext cx="1432200" cy="1362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US" sz="2400"/>
              <a:t>Possible</a:t>
            </a:r>
            <a:endParaRPr sz="2400"/>
          </a:p>
          <a:p>
            <a:pPr indent="0" lvl="0" marL="0" rtl="0" algn="r">
              <a:spcBef>
                <a:spcPts val="0"/>
              </a:spcBef>
              <a:spcAft>
                <a:spcPts val="0"/>
              </a:spcAft>
              <a:buNone/>
            </a:pPr>
            <a:r>
              <a:rPr lang="en-US" sz="2400"/>
              <a:t>Models</a:t>
            </a:r>
            <a:endParaRPr sz="24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5" name="Shape 365"/>
        <p:cNvGrpSpPr/>
        <p:nvPr/>
      </p:nvGrpSpPr>
      <p:grpSpPr>
        <a:xfrm>
          <a:off x="0" y="0"/>
          <a:ext cx="0" cy="0"/>
          <a:chOff x="0" y="0"/>
          <a:chExt cx="0" cy="0"/>
        </a:xfrm>
      </p:grpSpPr>
      <p:sp>
        <p:nvSpPr>
          <p:cNvPr id="366" name="Google Shape;366;p42"/>
          <p:cNvSpPr txBox="1"/>
          <p:nvPr>
            <p:ph type="title"/>
          </p:nvPr>
        </p:nvSpPr>
        <p:spPr>
          <a:xfrm>
            <a:off x="676275" y="27051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Generalizing backjumping from SAT to CSPs</a:t>
            </a:r>
            <a:endParaRPr/>
          </a:p>
        </p:txBody>
      </p:sp>
      <p:sp>
        <p:nvSpPr>
          <p:cNvPr id="367" name="Google Shape;367;p42"/>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1" name="Shape 371"/>
        <p:cNvGrpSpPr/>
        <p:nvPr/>
      </p:nvGrpSpPr>
      <p:grpSpPr>
        <a:xfrm>
          <a:off x="0" y="0"/>
          <a:ext cx="0" cy="0"/>
          <a:chOff x="0" y="0"/>
          <a:chExt cx="0" cy="0"/>
        </a:xfrm>
      </p:grpSpPr>
      <p:sp>
        <p:nvSpPr>
          <p:cNvPr id="372" name="Google Shape;372;p43"/>
          <p:cNvSpPr txBox="1"/>
          <p:nvPr>
            <p:ph type="title"/>
          </p:nvPr>
        </p:nvSpPr>
        <p:spPr>
          <a:xfrm>
            <a:off x="685800" y="0"/>
            <a:ext cx="7772400" cy="8382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Basic backjumping in CSPs</a:t>
            </a:r>
            <a:endParaRPr/>
          </a:p>
        </p:txBody>
      </p:sp>
      <p:sp>
        <p:nvSpPr>
          <p:cNvPr id="373" name="Google Shape;373;p43"/>
          <p:cNvSpPr txBox="1"/>
          <p:nvPr>
            <p:ph idx="1" type="body"/>
          </p:nvPr>
        </p:nvSpPr>
        <p:spPr>
          <a:xfrm>
            <a:off x="685800" y="952500"/>
            <a:ext cx="7772400" cy="20193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Times New Roman"/>
              <a:buChar char="•"/>
            </a:pPr>
            <a:r>
              <a:rPr b="0" i="1" lang="en-US" sz="2400" u="none">
                <a:solidFill>
                  <a:schemeClr val="dk1"/>
                </a:solidFill>
                <a:latin typeface="Times New Roman"/>
                <a:ea typeface="Times New Roman"/>
                <a:cs typeface="Times New Roman"/>
                <a:sym typeface="Times New Roman"/>
              </a:rPr>
              <a:t>Conflict set </a:t>
            </a:r>
            <a:r>
              <a:rPr b="0" i="0" lang="en-US" sz="2400" u="none">
                <a:solidFill>
                  <a:schemeClr val="dk1"/>
                </a:solidFill>
                <a:latin typeface="Times New Roman"/>
                <a:ea typeface="Times New Roman"/>
                <a:cs typeface="Times New Roman"/>
                <a:sym typeface="Times New Roman"/>
              </a:rPr>
              <a:t>of a variable: all previously assigned variables connected to that variable by at least one constraint</a:t>
            </a:r>
            <a:endParaRPr/>
          </a:p>
          <a:p>
            <a:pPr indent="-342900" lvl="0" marL="342900" marR="0" rtl="0" algn="l">
              <a:lnSpc>
                <a:spcPct val="100000"/>
              </a:lnSpc>
              <a:spcBef>
                <a:spcPts val="48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When the search reaches a variable </a:t>
            </a:r>
            <a:r>
              <a:rPr b="0" i="1" lang="en-US" sz="2400" u="none">
                <a:solidFill>
                  <a:schemeClr val="dk1"/>
                </a:solidFill>
                <a:latin typeface="Times New Roman"/>
                <a:ea typeface="Times New Roman"/>
                <a:cs typeface="Times New Roman"/>
                <a:sym typeface="Times New Roman"/>
              </a:rPr>
              <a:t>V</a:t>
            </a:r>
            <a:r>
              <a:rPr b="0" i="0" lang="en-US" sz="2400" u="none">
                <a:solidFill>
                  <a:schemeClr val="dk1"/>
                </a:solidFill>
                <a:latin typeface="Times New Roman"/>
                <a:ea typeface="Times New Roman"/>
                <a:cs typeface="Times New Roman"/>
                <a:sym typeface="Times New Roman"/>
              </a:rPr>
              <a:t> with no legal values remaining, backjump to the most recently assigned variable in </a:t>
            </a:r>
            <a:r>
              <a:rPr b="0" i="1" lang="en-US" sz="2400" u="none">
                <a:solidFill>
                  <a:schemeClr val="dk1"/>
                </a:solidFill>
                <a:latin typeface="Times New Roman"/>
                <a:ea typeface="Times New Roman"/>
                <a:cs typeface="Times New Roman"/>
                <a:sym typeface="Times New Roman"/>
              </a:rPr>
              <a:t>V</a:t>
            </a:r>
            <a:r>
              <a:rPr b="0" i="0" lang="en-US" sz="2400" u="none">
                <a:solidFill>
                  <a:schemeClr val="dk1"/>
                </a:solidFill>
                <a:latin typeface="Times New Roman"/>
                <a:ea typeface="Times New Roman"/>
                <a:cs typeface="Times New Roman"/>
                <a:sym typeface="Times New Roman"/>
              </a:rPr>
              <a:t>’s conflict set</a:t>
            </a:r>
            <a:endParaRPr/>
          </a:p>
        </p:txBody>
      </p:sp>
      <p:sp>
        <p:nvSpPr>
          <p:cNvPr id="374" name="Google Shape;374;p43"/>
          <p:cNvSpPr/>
          <p:nvPr/>
        </p:nvSpPr>
        <p:spPr>
          <a:xfrm>
            <a:off x="1416050" y="3924300"/>
            <a:ext cx="736600" cy="736600"/>
          </a:xfrm>
          <a:prstGeom prst="ellipse">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A</a:t>
            </a:r>
            <a:endParaRPr/>
          </a:p>
        </p:txBody>
      </p:sp>
      <p:sp>
        <p:nvSpPr>
          <p:cNvPr id="375" name="Google Shape;375;p43"/>
          <p:cNvSpPr/>
          <p:nvPr/>
        </p:nvSpPr>
        <p:spPr>
          <a:xfrm>
            <a:off x="3321050" y="4483100"/>
            <a:ext cx="736600" cy="736600"/>
          </a:xfrm>
          <a:prstGeom prst="ellipse">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B</a:t>
            </a:r>
            <a:endParaRPr/>
          </a:p>
        </p:txBody>
      </p:sp>
      <p:cxnSp>
        <p:nvCxnSpPr>
          <p:cNvPr id="376" name="Google Shape;376;p43"/>
          <p:cNvCxnSpPr/>
          <p:nvPr/>
        </p:nvCxnSpPr>
        <p:spPr>
          <a:xfrm>
            <a:off x="2152650" y="4292600"/>
            <a:ext cx="1276350" cy="298450"/>
          </a:xfrm>
          <a:prstGeom prst="straightConnector1">
            <a:avLst/>
          </a:prstGeom>
          <a:noFill/>
          <a:ln cap="flat" cmpd="sng" w="9525">
            <a:solidFill>
              <a:schemeClr val="dk1"/>
            </a:solidFill>
            <a:prstDash val="solid"/>
            <a:miter lim="800000"/>
            <a:headEnd len="med" w="med" type="none"/>
            <a:tailEnd len="med" w="med" type="stealth"/>
          </a:ln>
        </p:spPr>
      </p:cxnSp>
      <p:sp>
        <p:nvSpPr>
          <p:cNvPr id="377" name="Google Shape;377;p43"/>
          <p:cNvSpPr/>
          <p:nvPr/>
        </p:nvSpPr>
        <p:spPr>
          <a:xfrm>
            <a:off x="793750" y="5499100"/>
            <a:ext cx="736600" cy="736600"/>
          </a:xfrm>
          <a:prstGeom prst="ellipse">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C</a:t>
            </a:r>
            <a:endParaRPr/>
          </a:p>
        </p:txBody>
      </p:sp>
      <p:cxnSp>
        <p:nvCxnSpPr>
          <p:cNvPr id="378" name="Google Shape;378;p43"/>
          <p:cNvCxnSpPr/>
          <p:nvPr/>
        </p:nvCxnSpPr>
        <p:spPr>
          <a:xfrm flipH="1">
            <a:off x="1530350" y="5111750"/>
            <a:ext cx="1898650" cy="755650"/>
          </a:xfrm>
          <a:prstGeom prst="straightConnector1">
            <a:avLst/>
          </a:prstGeom>
          <a:noFill/>
          <a:ln cap="flat" cmpd="sng" w="9525">
            <a:solidFill>
              <a:schemeClr val="dk1"/>
            </a:solidFill>
            <a:prstDash val="solid"/>
            <a:miter lim="800000"/>
            <a:headEnd len="med" w="med" type="none"/>
            <a:tailEnd len="med" w="med" type="stealth"/>
          </a:ln>
        </p:spPr>
      </p:cxnSp>
      <p:cxnSp>
        <p:nvCxnSpPr>
          <p:cNvPr id="379" name="Google Shape;379;p43"/>
          <p:cNvCxnSpPr/>
          <p:nvPr/>
        </p:nvCxnSpPr>
        <p:spPr>
          <a:xfrm>
            <a:off x="2044700" y="4552950"/>
            <a:ext cx="1276350" cy="298450"/>
          </a:xfrm>
          <a:prstGeom prst="straightConnector1">
            <a:avLst/>
          </a:prstGeom>
          <a:noFill/>
          <a:ln cap="flat" cmpd="sng" w="25400">
            <a:solidFill>
              <a:schemeClr val="dk1"/>
            </a:solidFill>
            <a:prstDash val="solid"/>
            <a:miter lim="800000"/>
            <a:headEnd len="med" w="med" type="none"/>
            <a:tailEnd len="med" w="med" type="none"/>
          </a:ln>
          <a:effectLst>
            <a:outerShdw blurRad="63500" dir="5400000" dist="20000">
              <a:srgbClr val="808080">
                <a:alpha val="37647"/>
              </a:srgbClr>
            </a:outerShdw>
          </a:effectLst>
        </p:spPr>
      </p:cxnSp>
      <p:cxnSp>
        <p:nvCxnSpPr>
          <p:cNvPr id="380" name="Google Shape;380;p43"/>
          <p:cNvCxnSpPr/>
          <p:nvPr/>
        </p:nvCxnSpPr>
        <p:spPr>
          <a:xfrm>
            <a:off x="1225550" y="3568700"/>
            <a:ext cx="298450" cy="463550"/>
          </a:xfrm>
          <a:prstGeom prst="straightConnector1">
            <a:avLst/>
          </a:prstGeom>
          <a:noFill/>
          <a:ln cap="flat" cmpd="sng" w="9525">
            <a:solidFill>
              <a:schemeClr val="dk1"/>
            </a:solidFill>
            <a:prstDash val="solid"/>
            <a:miter lim="800000"/>
            <a:headEnd len="med" w="med" type="none"/>
            <a:tailEnd len="med" w="med" type="stealth"/>
          </a:ln>
        </p:spPr>
      </p:cxnSp>
      <p:cxnSp>
        <p:nvCxnSpPr>
          <p:cNvPr id="381" name="Google Shape;381;p43"/>
          <p:cNvCxnSpPr/>
          <p:nvPr/>
        </p:nvCxnSpPr>
        <p:spPr>
          <a:xfrm flipH="1">
            <a:off x="1162050" y="4552950"/>
            <a:ext cx="361950" cy="946150"/>
          </a:xfrm>
          <a:prstGeom prst="straightConnector1">
            <a:avLst/>
          </a:prstGeom>
          <a:noFill/>
          <a:ln cap="flat" cmpd="sng" w="25400">
            <a:solidFill>
              <a:schemeClr val="dk1"/>
            </a:solidFill>
            <a:prstDash val="solid"/>
            <a:miter lim="800000"/>
            <a:headEnd len="med" w="med" type="none"/>
            <a:tailEnd len="med" w="med" type="none"/>
          </a:ln>
          <a:effectLst>
            <a:outerShdw blurRad="63500" dir="5400000" dist="20000">
              <a:srgbClr val="808080">
                <a:alpha val="37647"/>
              </a:srgbClr>
            </a:outerShdw>
          </a:effectLst>
        </p:spPr>
      </p:cxnSp>
      <p:sp>
        <p:nvSpPr>
          <p:cNvPr id="382" name="Google Shape;382;p43"/>
          <p:cNvSpPr txBox="1"/>
          <p:nvPr/>
        </p:nvSpPr>
        <p:spPr>
          <a:xfrm>
            <a:off x="234950" y="6311900"/>
            <a:ext cx="2908300"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Values(C) = {</a:t>
            </a:r>
            <a:r>
              <a:rPr b="0" i="0" lang="en-US" sz="1800" u="none">
                <a:solidFill>
                  <a:srgbClr val="FF0000"/>
                </a:solidFill>
                <a:latin typeface="Times New Roman"/>
                <a:ea typeface="Times New Roman"/>
                <a:cs typeface="Times New Roman"/>
                <a:sym typeface="Times New Roman"/>
              </a:rPr>
              <a:t>R</a:t>
            </a:r>
            <a:r>
              <a:rPr b="0" i="0" lang="en-US" sz="1800" u="none">
                <a:solidFill>
                  <a:schemeClr val="dk1"/>
                </a:solidFill>
                <a:latin typeface="Times New Roman"/>
                <a:ea typeface="Times New Roman"/>
                <a:cs typeface="Times New Roman"/>
                <a:sym typeface="Times New Roman"/>
              </a:rPr>
              <a:t>}</a:t>
            </a:r>
            <a:endParaRPr/>
          </a:p>
        </p:txBody>
      </p:sp>
      <p:sp>
        <p:nvSpPr>
          <p:cNvPr id="383" name="Google Shape;383;p43"/>
          <p:cNvSpPr txBox="1"/>
          <p:nvPr/>
        </p:nvSpPr>
        <p:spPr>
          <a:xfrm>
            <a:off x="1733550" y="3454400"/>
            <a:ext cx="2590800"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Values(A) = {</a:t>
            </a:r>
            <a:r>
              <a:rPr b="0" i="0" lang="en-US" sz="1800" u="none">
                <a:solidFill>
                  <a:srgbClr val="FF0000"/>
                </a:solidFill>
                <a:latin typeface="Times New Roman"/>
                <a:ea typeface="Times New Roman"/>
                <a:cs typeface="Times New Roman"/>
                <a:sym typeface="Times New Roman"/>
              </a:rPr>
              <a:t>R</a:t>
            </a:r>
            <a:r>
              <a:rPr b="0" i="0" lang="en-US" sz="1800" u="none">
                <a:solidFill>
                  <a:schemeClr val="dk1"/>
                </a:solidFill>
                <a:latin typeface="Times New Roman"/>
                <a:ea typeface="Times New Roman"/>
                <a:cs typeface="Times New Roman"/>
                <a:sym typeface="Times New Roman"/>
              </a:rPr>
              <a:t>,</a:t>
            </a:r>
            <a:r>
              <a:rPr b="0" i="0" lang="en-US" sz="1800" u="none">
                <a:solidFill>
                  <a:schemeClr val="accent2"/>
                </a:solidFill>
                <a:latin typeface="Times New Roman"/>
                <a:ea typeface="Times New Roman"/>
                <a:cs typeface="Times New Roman"/>
                <a:sym typeface="Times New Roman"/>
              </a:rPr>
              <a:t>B</a:t>
            </a:r>
            <a:r>
              <a:rPr b="0" i="0" lang="en-US" sz="1800" u="none">
                <a:solidFill>
                  <a:schemeClr val="dk1"/>
                </a:solidFill>
                <a:latin typeface="Times New Roman"/>
                <a:ea typeface="Times New Roman"/>
                <a:cs typeface="Times New Roman"/>
                <a:sym typeface="Times New Roman"/>
              </a:rPr>
              <a:t>}</a:t>
            </a:r>
            <a:endParaRPr/>
          </a:p>
        </p:txBody>
      </p:sp>
      <p:sp>
        <p:nvSpPr>
          <p:cNvPr id="384" name="Google Shape;384;p43"/>
          <p:cNvSpPr txBox="1"/>
          <p:nvPr/>
        </p:nvSpPr>
        <p:spPr>
          <a:xfrm>
            <a:off x="3079750" y="4013200"/>
            <a:ext cx="1993900"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Values(B) = {</a:t>
            </a:r>
            <a:r>
              <a:rPr b="0" i="0" lang="en-US" sz="1800" u="none">
                <a:solidFill>
                  <a:srgbClr val="FF0000"/>
                </a:solidFill>
                <a:latin typeface="Times New Roman"/>
                <a:ea typeface="Times New Roman"/>
                <a:cs typeface="Times New Roman"/>
                <a:sym typeface="Times New Roman"/>
              </a:rPr>
              <a:t>R</a:t>
            </a:r>
            <a:r>
              <a:rPr b="0" i="0" lang="en-US" sz="1800" u="none">
                <a:solidFill>
                  <a:schemeClr val="dk1"/>
                </a:solidFill>
                <a:latin typeface="Times New Roman"/>
                <a:ea typeface="Times New Roman"/>
                <a:cs typeface="Times New Roman"/>
                <a:sym typeface="Times New Roman"/>
              </a:rPr>
              <a:t>,</a:t>
            </a:r>
            <a:r>
              <a:rPr b="0" i="0" lang="en-US" sz="1800" u="none">
                <a:solidFill>
                  <a:srgbClr val="3333CC"/>
                </a:solidFill>
                <a:latin typeface="Times New Roman"/>
                <a:ea typeface="Times New Roman"/>
                <a:cs typeface="Times New Roman"/>
                <a:sym typeface="Times New Roman"/>
              </a:rPr>
              <a:t>B</a:t>
            </a:r>
            <a:r>
              <a:rPr b="0" i="0" lang="en-US" sz="1800" u="none">
                <a:solidFill>
                  <a:schemeClr val="dk1"/>
                </a:solidFill>
                <a:latin typeface="Times New Roman"/>
                <a:ea typeface="Times New Roman"/>
                <a:cs typeface="Times New Roman"/>
                <a:sym typeface="Times New Roman"/>
              </a:rPr>
              <a:t>}</a:t>
            </a:r>
            <a:endParaRPr/>
          </a:p>
        </p:txBody>
      </p:sp>
      <p:sp>
        <p:nvSpPr>
          <p:cNvPr id="385" name="Google Shape;385;p43"/>
          <p:cNvSpPr txBox="1"/>
          <p:nvPr/>
        </p:nvSpPr>
        <p:spPr>
          <a:xfrm>
            <a:off x="3079750" y="4013200"/>
            <a:ext cx="1993900"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Values(B) = {</a:t>
            </a:r>
            <a:r>
              <a:rPr b="0" i="0" lang="en-US" sz="1800" u="none">
                <a:solidFill>
                  <a:srgbClr val="3333CC"/>
                </a:solidFill>
                <a:latin typeface="Times New Roman"/>
                <a:ea typeface="Times New Roman"/>
                <a:cs typeface="Times New Roman"/>
                <a:sym typeface="Times New Roman"/>
              </a:rPr>
              <a:t>B</a:t>
            </a:r>
            <a:r>
              <a:rPr b="0" i="0" lang="en-US" sz="1800" u="none">
                <a:solidFill>
                  <a:schemeClr val="dk1"/>
                </a:solidFill>
                <a:latin typeface="Times New Roman"/>
                <a:ea typeface="Times New Roman"/>
                <a:cs typeface="Times New Roman"/>
                <a:sym typeface="Times New Roman"/>
              </a:rPr>
              <a:t>}</a:t>
            </a:r>
            <a:endParaRPr/>
          </a:p>
        </p:txBody>
      </p:sp>
      <p:sp>
        <p:nvSpPr>
          <p:cNvPr id="386" name="Google Shape;386;p43"/>
          <p:cNvSpPr txBox="1"/>
          <p:nvPr/>
        </p:nvSpPr>
        <p:spPr>
          <a:xfrm>
            <a:off x="234950" y="6324600"/>
            <a:ext cx="29082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Values(C) = {}</a:t>
            </a:r>
            <a:endParaRPr/>
          </a:p>
        </p:txBody>
      </p:sp>
      <p:sp>
        <p:nvSpPr>
          <p:cNvPr id="387" name="Google Shape;387;p43"/>
          <p:cNvSpPr txBox="1"/>
          <p:nvPr/>
        </p:nvSpPr>
        <p:spPr>
          <a:xfrm>
            <a:off x="1555750" y="5854700"/>
            <a:ext cx="2070100"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Conflicts(C) = {}</a:t>
            </a:r>
            <a:endParaRPr/>
          </a:p>
        </p:txBody>
      </p:sp>
      <p:sp>
        <p:nvSpPr>
          <p:cNvPr id="388" name="Google Shape;388;p43"/>
          <p:cNvSpPr txBox="1"/>
          <p:nvPr/>
        </p:nvSpPr>
        <p:spPr>
          <a:xfrm>
            <a:off x="1555750" y="5854700"/>
            <a:ext cx="24003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Conflicts(C) = {A=</a:t>
            </a:r>
            <a:r>
              <a:rPr b="0" i="0" lang="en-US" sz="1800" u="none">
                <a:solidFill>
                  <a:srgbClr val="FF0000"/>
                </a:solidFill>
                <a:latin typeface="Times New Roman"/>
                <a:ea typeface="Times New Roman"/>
                <a:cs typeface="Times New Roman"/>
                <a:sym typeface="Times New Roman"/>
              </a:rPr>
              <a:t>R</a:t>
            </a:r>
            <a:r>
              <a:rPr b="0" i="0" lang="en-US" sz="1800" u="none">
                <a:solidFill>
                  <a:schemeClr val="dk1"/>
                </a:solidFill>
                <a:latin typeface="Times New Roman"/>
                <a:ea typeface="Times New Roman"/>
                <a:cs typeface="Times New Roman"/>
                <a:sym typeface="Times New Roman"/>
              </a:rPr>
              <a:t>}</a:t>
            </a:r>
            <a:endParaRPr/>
          </a:p>
        </p:txBody>
      </p:sp>
      <p:sp>
        <p:nvSpPr>
          <p:cNvPr id="389" name="Google Shape;389;p43"/>
          <p:cNvSpPr txBox="1"/>
          <p:nvPr/>
        </p:nvSpPr>
        <p:spPr>
          <a:xfrm>
            <a:off x="4905375" y="3143250"/>
            <a:ext cx="4140200" cy="34163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Conflict set is updated while trying to find a legal value for the variable</a:t>
            </a:r>
            <a:endParaRPr/>
          </a:p>
          <a:p>
            <a:pPr indent="-342900" lvl="0" marL="342900" marR="0" rtl="0" algn="l">
              <a:lnSpc>
                <a:spcPct val="100000"/>
              </a:lnSpc>
              <a:spcBef>
                <a:spcPts val="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Vertex </a:t>
            </a:r>
            <a:r>
              <a:rPr b="0" i="1" lang="en-US" sz="1800" u="none">
                <a:solidFill>
                  <a:schemeClr val="dk1"/>
                </a:solidFill>
                <a:latin typeface="Times New Roman"/>
                <a:ea typeface="Times New Roman"/>
                <a:cs typeface="Times New Roman"/>
                <a:sym typeface="Times New Roman"/>
              </a:rPr>
              <a:t>C</a:t>
            </a:r>
            <a:r>
              <a:rPr b="0" i="0" lang="en-US" sz="1800" u="none">
                <a:solidFill>
                  <a:schemeClr val="dk1"/>
                </a:solidFill>
                <a:latin typeface="Times New Roman"/>
                <a:ea typeface="Times New Roman"/>
                <a:cs typeface="Times New Roman"/>
                <a:sym typeface="Times New Roman"/>
              </a:rPr>
              <a:t> has no legal values left!</a:t>
            </a:r>
            <a:endParaRPr/>
          </a:p>
          <a:p>
            <a:pPr indent="-342900" lvl="0" marL="342900" marR="0" rtl="0" algn="l">
              <a:lnSpc>
                <a:spcPct val="100000"/>
              </a:lnSpc>
              <a:spcBef>
                <a:spcPts val="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The search </a:t>
            </a:r>
            <a:r>
              <a:rPr b="0" i="1" lang="en-US" sz="1800" u="none">
                <a:solidFill>
                  <a:schemeClr val="dk1"/>
                </a:solidFill>
                <a:latin typeface="Times New Roman"/>
                <a:ea typeface="Times New Roman"/>
                <a:cs typeface="Times New Roman"/>
                <a:sym typeface="Times New Roman"/>
              </a:rPr>
              <a:t>backjumps</a:t>
            </a:r>
            <a:r>
              <a:rPr b="0" i="0" lang="en-US" sz="1800" u="none">
                <a:solidFill>
                  <a:schemeClr val="dk1"/>
                </a:solidFill>
                <a:latin typeface="Times New Roman"/>
                <a:ea typeface="Times New Roman"/>
                <a:cs typeface="Times New Roman"/>
                <a:sym typeface="Times New Roman"/>
              </a:rPr>
              <a:t> to the most recent vertex in its conflict set:</a:t>
            </a:r>
            <a:endParaRPr/>
          </a:p>
          <a:p>
            <a:pPr indent="-342900" lvl="1" marL="8001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Times New Roman"/>
                <a:ea typeface="Times New Roman"/>
                <a:cs typeface="Times New Roman"/>
                <a:sym typeface="Times New Roman"/>
              </a:rPr>
              <a:t>Un-assigns value to </a:t>
            </a:r>
            <a:r>
              <a:rPr b="0" i="1" lang="en-US" sz="1800" u="none" cap="none" strike="noStrike">
                <a:solidFill>
                  <a:schemeClr val="dk1"/>
                </a:solidFill>
                <a:latin typeface="Times New Roman"/>
                <a:ea typeface="Times New Roman"/>
                <a:cs typeface="Times New Roman"/>
                <a:sym typeface="Times New Roman"/>
              </a:rPr>
              <a:t>B</a:t>
            </a:r>
            <a:r>
              <a:rPr b="0" i="0" lang="en-US" sz="1800" u="none" cap="none" strike="noStrike">
                <a:solidFill>
                  <a:schemeClr val="dk1"/>
                </a:solidFill>
                <a:latin typeface="Times New Roman"/>
                <a:ea typeface="Times New Roman"/>
                <a:cs typeface="Times New Roman"/>
                <a:sym typeface="Times New Roman"/>
              </a:rPr>
              <a:t>, un-assigns value to </a:t>
            </a:r>
            <a:r>
              <a:rPr b="0" i="1" lang="en-US" sz="1800" u="none" cap="none" strike="noStrike">
                <a:solidFill>
                  <a:schemeClr val="dk1"/>
                </a:solidFill>
                <a:latin typeface="Times New Roman"/>
                <a:ea typeface="Times New Roman"/>
                <a:cs typeface="Times New Roman"/>
                <a:sym typeface="Times New Roman"/>
              </a:rPr>
              <a:t>A</a:t>
            </a:r>
            <a:endParaRPr/>
          </a:p>
          <a:p>
            <a:pPr indent="-342900" lvl="1" marL="8001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Times New Roman"/>
                <a:ea typeface="Times New Roman"/>
                <a:cs typeface="Times New Roman"/>
                <a:sym typeface="Times New Roman"/>
              </a:rPr>
              <a:t>Retries a new value at </a:t>
            </a:r>
            <a:r>
              <a:rPr b="0" i="1" lang="en-US" sz="1800" u="none" cap="none" strike="noStrike">
                <a:solidFill>
                  <a:schemeClr val="dk1"/>
                </a:solidFill>
                <a:latin typeface="Times New Roman"/>
                <a:ea typeface="Times New Roman"/>
                <a:cs typeface="Times New Roman"/>
                <a:sym typeface="Times New Roman"/>
              </a:rPr>
              <a:t>A</a:t>
            </a:r>
            <a:endParaRPr/>
          </a:p>
          <a:p>
            <a:pPr indent="-342900" lvl="1" marL="8001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Times New Roman"/>
                <a:ea typeface="Times New Roman"/>
                <a:cs typeface="Times New Roman"/>
                <a:sym typeface="Times New Roman"/>
              </a:rPr>
              <a:t>If no values left at </a:t>
            </a:r>
            <a:r>
              <a:rPr b="0" i="1" lang="en-US" sz="1800" u="none" cap="none" strike="noStrike">
                <a:solidFill>
                  <a:schemeClr val="dk1"/>
                </a:solidFill>
                <a:latin typeface="Times New Roman"/>
                <a:ea typeface="Times New Roman"/>
                <a:cs typeface="Times New Roman"/>
                <a:sym typeface="Times New Roman"/>
              </a:rPr>
              <a:t>A</a:t>
            </a:r>
            <a:r>
              <a:rPr b="0" i="0" lang="en-US" sz="1800" u="none" cap="none" strike="noStrike">
                <a:solidFill>
                  <a:schemeClr val="dk1"/>
                </a:solidFill>
                <a:latin typeface="Times New Roman"/>
                <a:ea typeface="Times New Roman"/>
                <a:cs typeface="Times New Roman"/>
                <a:sym typeface="Times New Roman"/>
              </a:rPr>
              <a:t>, backjump to most recent node in </a:t>
            </a:r>
            <a:r>
              <a:rPr b="0" i="1" lang="en-US" sz="1800" u="none" cap="none" strike="noStrike">
                <a:solidFill>
                  <a:schemeClr val="dk1"/>
                </a:solidFill>
                <a:latin typeface="Times New Roman"/>
                <a:ea typeface="Times New Roman"/>
                <a:cs typeface="Times New Roman"/>
                <a:sym typeface="Times New Roman"/>
              </a:rPr>
              <a:t>A</a:t>
            </a:r>
            <a:r>
              <a:rPr b="0" i="0" lang="en-US" sz="1800" u="none" cap="none" strike="noStrike">
                <a:solidFill>
                  <a:schemeClr val="dk1"/>
                </a:solidFill>
                <a:latin typeface="Times New Roman"/>
                <a:ea typeface="Times New Roman"/>
                <a:cs typeface="Times New Roman"/>
                <a:sym typeface="Times New Roman"/>
              </a:rPr>
              <a:t>’s conflict set, etc.</a:t>
            </a:r>
            <a:endParaRPr/>
          </a:p>
          <a:p>
            <a:pPr indent="0" lvl="0" marL="0" marR="0" rtl="0" algn="l">
              <a:lnSpc>
                <a:spcPct val="100000"/>
              </a:lnSpc>
              <a:spcBef>
                <a:spcPts val="0"/>
              </a:spcBef>
              <a:spcAft>
                <a:spcPts val="0"/>
              </a:spcAft>
              <a:buNone/>
            </a:pPr>
            <a:r>
              <a:t/>
            </a:r>
            <a:endParaRPr b="0" i="0" sz="1800" u="none" cap="none" strike="noStrike">
              <a:solidFill>
                <a:schemeClr val="dk1"/>
              </a:solidFill>
              <a:latin typeface="Times New Roman"/>
              <a:ea typeface="Times New Roman"/>
              <a:cs typeface="Times New Roman"/>
              <a:sym typeface="Times New Roman"/>
            </a:endParaRPr>
          </a:p>
        </p:txBody>
      </p:sp>
      <p:sp>
        <p:nvSpPr>
          <p:cNvPr id="390" name="Google Shape;390;p43"/>
          <p:cNvSpPr txBox="1"/>
          <p:nvPr/>
        </p:nvSpPr>
        <p:spPr>
          <a:xfrm rot="3480000">
            <a:off x="797718" y="3310731"/>
            <a:ext cx="1116012" cy="3397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search path</a:t>
            </a:r>
            <a:endParaRPr/>
          </a:p>
        </p:txBody>
      </p:sp>
      <p:sp>
        <p:nvSpPr>
          <p:cNvPr id="391" name="Google Shape;391;p43"/>
          <p:cNvSpPr txBox="1"/>
          <p:nvPr/>
        </p:nvSpPr>
        <p:spPr>
          <a:xfrm>
            <a:off x="2876550" y="6443662"/>
            <a:ext cx="5931000" cy="306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C00000"/>
              </a:buClr>
              <a:buSzPts val="1400"/>
              <a:buFont typeface="Times New Roman"/>
              <a:buNone/>
            </a:pPr>
            <a:r>
              <a:rPr b="0" i="0" lang="en-US" sz="1400" u="none">
                <a:solidFill>
                  <a:srgbClr val="C00000"/>
                </a:solidFill>
                <a:latin typeface="Times New Roman"/>
                <a:ea typeface="Times New Roman"/>
                <a:cs typeface="Times New Roman"/>
                <a:sym typeface="Times New Roman"/>
              </a:rPr>
              <a:t>Every branch pruned by basic backjumping is also pruned by forward checking </a:t>
            </a:r>
            <a:endParaRPr/>
          </a:p>
        </p:txBody>
      </p:sp>
      <p:sp>
        <p:nvSpPr>
          <p:cNvPr id="392" name="Google Shape;392;p43"/>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3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83">
                                            <p:txEl>
                                              <p:pRg end="0" st="0"/>
                                            </p:txEl>
                                          </p:spTgt>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85">
                                            <p:txEl>
                                              <p:pRg end="0" st="0"/>
                                            </p:txEl>
                                          </p:spTgt>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84">
                                            <p:txEl>
                                              <p:pRg end="0" st="0"/>
                                            </p:txEl>
                                          </p:spTgt>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82"/>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8"/>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8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85">
                                            <p:txEl>
                                              <p:pRg end="0" st="0"/>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6" name="Shape 396"/>
        <p:cNvGrpSpPr/>
        <p:nvPr/>
      </p:nvGrpSpPr>
      <p:grpSpPr>
        <a:xfrm>
          <a:off x="0" y="0"/>
          <a:ext cx="0" cy="0"/>
          <a:chOff x="0" y="0"/>
          <a:chExt cx="0" cy="0"/>
        </a:xfrm>
      </p:grpSpPr>
      <p:sp>
        <p:nvSpPr>
          <p:cNvPr id="397" name="Google Shape;397;p44"/>
          <p:cNvSpPr txBox="1"/>
          <p:nvPr>
            <p:ph idx="1" type="body"/>
          </p:nvPr>
        </p:nvSpPr>
        <p:spPr>
          <a:xfrm>
            <a:off x="447675" y="885825"/>
            <a:ext cx="8315325" cy="521017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Basic backjumping isn’t very powerful:</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Consider the partial assignment {WA=red, NSW=red}</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Suppose we set T=red next</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Then we assign NT, Q, V, SA</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We know no assignment can work for these, </a:t>
            </a:r>
            <a:br>
              <a:rPr b="0" i="0" lang="en-US" sz="1400" u="none" cap="none" strike="noStrike">
                <a:solidFill>
                  <a:schemeClr val="dk1"/>
                </a:solidFill>
                <a:latin typeface="Times New Roman"/>
                <a:ea typeface="Times New Roman"/>
                <a:cs typeface="Times New Roman"/>
                <a:sym typeface="Times New Roman"/>
              </a:rPr>
            </a:br>
            <a:r>
              <a:rPr b="0" i="0" lang="en-US" sz="1400" u="none" cap="none" strike="noStrike">
                <a:solidFill>
                  <a:schemeClr val="dk1"/>
                </a:solidFill>
                <a:latin typeface="Times New Roman"/>
                <a:ea typeface="Times New Roman"/>
                <a:cs typeface="Times New Roman"/>
                <a:sym typeface="Times New Roman"/>
              </a:rPr>
              <a:t>so eventually we run out of values for NT</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Where to backjump?</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Basic backjumping wouldn’t work, i.e., we’d just backtrack to T (because NT doesn’t have a complete conflict set with the preceding assignments: it does have values available)</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But we know that NT, Q, V, SA, taken together, failed because of a set of preceding variables, which must be those variables that directly conflict with the four</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=&gt; Deeper notion of conflict set: it is the set of preceding variables (WA and NSW) that caused NT, together with any subsequent variables, to have no consistent solution</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We should backjump to NSW and skip over T.</a:t>
            </a:r>
            <a:endParaRPr/>
          </a:p>
          <a:p>
            <a:pPr indent="-342900" lvl="0" marL="342900" marR="0" rtl="0" algn="l">
              <a:lnSpc>
                <a:spcPct val="100000"/>
              </a:lnSpc>
              <a:spcBef>
                <a:spcPts val="36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Conflict-directed backjumping (CBJ):</a:t>
            </a:r>
            <a:endParaRPr/>
          </a:p>
          <a:p>
            <a:pPr indent="-285750" lvl="1" marL="74295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Let </a:t>
            </a:r>
            <a:r>
              <a:rPr b="0" i="1" lang="en-US" sz="1400" u="none" cap="none" strike="noStrike">
                <a:solidFill>
                  <a:schemeClr val="dk1"/>
                </a:solidFill>
                <a:latin typeface="Times New Roman"/>
                <a:ea typeface="Times New Roman"/>
                <a:cs typeface="Times New Roman"/>
                <a:sym typeface="Times New Roman"/>
              </a:rPr>
              <a:t>X</a:t>
            </a:r>
            <a:r>
              <a:rPr b="0" baseline="-25000" i="1" lang="en-US" sz="1400" u="none" cap="none" strike="noStrike">
                <a:solidFill>
                  <a:schemeClr val="dk1"/>
                </a:solidFill>
                <a:latin typeface="Times New Roman"/>
                <a:ea typeface="Times New Roman"/>
                <a:cs typeface="Times New Roman"/>
                <a:sym typeface="Times New Roman"/>
              </a:rPr>
              <a:t>j</a:t>
            </a:r>
            <a:r>
              <a:rPr b="0" i="0" lang="en-US" sz="1400" u="none" cap="none" strike="noStrike">
                <a:solidFill>
                  <a:schemeClr val="dk1"/>
                </a:solidFill>
                <a:latin typeface="Times New Roman"/>
                <a:ea typeface="Times New Roman"/>
                <a:cs typeface="Times New Roman"/>
                <a:sym typeface="Times New Roman"/>
              </a:rPr>
              <a:t> be the current variable, and </a:t>
            </a:r>
            <a:r>
              <a:rPr b="0" i="1" lang="en-US" sz="1400" u="none" cap="none" strike="noStrike">
                <a:solidFill>
                  <a:schemeClr val="dk1"/>
                </a:solidFill>
                <a:latin typeface="Times New Roman"/>
                <a:ea typeface="Times New Roman"/>
                <a:cs typeface="Times New Roman"/>
                <a:sym typeface="Times New Roman"/>
              </a:rPr>
              <a:t>conf(X</a:t>
            </a:r>
            <a:r>
              <a:rPr b="0" baseline="-25000" i="1" lang="en-US" sz="1400" u="none" cap="none" strike="noStrike">
                <a:solidFill>
                  <a:schemeClr val="dk1"/>
                </a:solidFill>
                <a:latin typeface="Times New Roman"/>
                <a:ea typeface="Times New Roman"/>
                <a:cs typeface="Times New Roman"/>
                <a:sym typeface="Times New Roman"/>
              </a:rPr>
              <a:t>j</a:t>
            </a:r>
            <a:r>
              <a:rPr b="0" i="1" lang="en-US" sz="1400" u="none" cap="none" strike="noStrike">
                <a:solidFill>
                  <a:schemeClr val="dk1"/>
                </a:solidFill>
                <a:latin typeface="Times New Roman"/>
                <a:ea typeface="Times New Roman"/>
                <a:cs typeface="Times New Roman"/>
                <a:sym typeface="Times New Roman"/>
              </a:rPr>
              <a:t>) </a:t>
            </a:r>
            <a:r>
              <a:rPr b="0" i="0" lang="en-US" sz="1400" u="none" cap="none" strike="noStrike">
                <a:solidFill>
                  <a:schemeClr val="dk1"/>
                </a:solidFill>
                <a:latin typeface="Times New Roman"/>
                <a:ea typeface="Times New Roman"/>
                <a:cs typeface="Times New Roman"/>
                <a:sym typeface="Times New Roman"/>
              </a:rPr>
              <a:t>its conflict set.  We exhaust all values for </a:t>
            </a:r>
            <a:r>
              <a:rPr b="0" i="1" lang="en-US" sz="1400" u="none" cap="none" strike="noStrike">
                <a:solidFill>
                  <a:schemeClr val="dk1"/>
                </a:solidFill>
                <a:latin typeface="Times New Roman"/>
                <a:ea typeface="Times New Roman"/>
                <a:cs typeface="Times New Roman"/>
                <a:sym typeface="Times New Roman"/>
              </a:rPr>
              <a:t>X</a:t>
            </a:r>
            <a:r>
              <a:rPr b="0" baseline="-25000" i="1" lang="en-US" sz="1400" u="none" cap="none" strike="noStrike">
                <a:solidFill>
                  <a:schemeClr val="dk1"/>
                </a:solidFill>
                <a:latin typeface="Times New Roman"/>
                <a:ea typeface="Times New Roman"/>
                <a:cs typeface="Times New Roman"/>
                <a:sym typeface="Times New Roman"/>
              </a:rPr>
              <a:t>j</a:t>
            </a:r>
            <a:r>
              <a:rPr b="0" i="0" lang="en-US" sz="1400" u="none" cap="none" strike="noStrike">
                <a:solidFill>
                  <a:schemeClr val="dk1"/>
                </a:solidFill>
                <a:latin typeface="Times New Roman"/>
                <a:ea typeface="Times New Roman"/>
                <a:cs typeface="Times New Roman"/>
                <a:sym typeface="Times New Roman"/>
              </a:rPr>
              <a:t>.</a:t>
            </a:r>
            <a:endParaRPr/>
          </a:p>
          <a:p>
            <a:pPr indent="-285750" lvl="1" marL="74295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Backjump to the most recently assigned variable in </a:t>
            </a:r>
            <a:r>
              <a:rPr b="0" i="1" lang="en-US" sz="1400" u="none" cap="none" strike="noStrike">
                <a:solidFill>
                  <a:schemeClr val="dk1"/>
                </a:solidFill>
                <a:latin typeface="Times New Roman"/>
                <a:ea typeface="Times New Roman"/>
                <a:cs typeface="Times New Roman"/>
                <a:sym typeface="Times New Roman"/>
              </a:rPr>
              <a:t>conf(X</a:t>
            </a:r>
            <a:r>
              <a:rPr b="0" baseline="-25000" i="1" lang="en-US" sz="1400" u="none" cap="none" strike="noStrike">
                <a:solidFill>
                  <a:schemeClr val="dk1"/>
                </a:solidFill>
                <a:latin typeface="Times New Roman"/>
                <a:ea typeface="Times New Roman"/>
                <a:cs typeface="Times New Roman"/>
                <a:sym typeface="Times New Roman"/>
              </a:rPr>
              <a:t>j</a:t>
            </a:r>
            <a:r>
              <a:rPr b="0" i="1" lang="en-US" sz="1400" u="none" cap="none" strike="noStrike">
                <a:solidFill>
                  <a:schemeClr val="dk1"/>
                </a:solidFill>
                <a:latin typeface="Times New Roman"/>
                <a:ea typeface="Times New Roman"/>
                <a:cs typeface="Times New Roman"/>
                <a:sym typeface="Times New Roman"/>
              </a:rPr>
              <a:t>)</a:t>
            </a:r>
            <a:r>
              <a:rPr b="0" i="0" lang="en-US" sz="1400" u="none" cap="none" strike="noStrike">
                <a:solidFill>
                  <a:schemeClr val="dk1"/>
                </a:solidFill>
                <a:latin typeface="Times New Roman"/>
                <a:ea typeface="Times New Roman"/>
                <a:cs typeface="Times New Roman"/>
                <a:sym typeface="Times New Roman"/>
              </a:rPr>
              <a:t>, denoted </a:t>
            </a:r>
            <a:r>
              <a:rPr b="0" i="1" lang="en-US" sz="1400" u="none" cap="none" strike="noStrike">
                <a:solidFill>
                  <a:schemeClr val="dk1"/>
                </a:solidFill>
                <a:latin typeface="Times New Roman"/>
                <a:ea typeface="Times New Roman"/>
                <a:cs typeface="Times New Roman"/>
                <a:sym typeface="Times New Roman"/>
              </a:rPr>
              <a:t>X</a:t>
            </a:r>
            <a:r>
              <a:rPr b="0" baseline="-25000" i="1" lang="en-US" sz="1400" u="none" cap="none" strike="noStrike">
                <a:solidFill>
                  <a:schemeClr val="dk1"/>
                </a:solidFill>
                <a:latin typeface="Times New Roman"/>
                <a:ea typeface="Times New Roman"/>
                <a:cs typeface="Times New Roman"/>
                <a:sym typeface="Times New Roman"/>
              </a:rPr>
              <a:t>i</a:t>
            </a:r>
            <a:r>
              <a:rPr b="0" i="0" lang="en-US" sz="1400" u="none" cap="none" strike="noStrike">
                <a:solidFill>
                  <a:schemeClr val="dk1"/>
                </a:solidFill>
                <a:latin typeface="Times New Roman"/>
                <a:ea typeface="Times New Roman"/>
                <a:cs typeface="Times New Roman"/>
                <a:sym typeface="Times New Roman"/>
              </a:rPr>
              <a:t>.</a:t>
            </a:r>
            <a:endParaRPr/>
          </a:p>
          <a:p>
            <a:pPr indent="-285750" lvl="1" marL="74295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Set </a:t>
            </a:r>
            <a:r>
              <a:rPr b="0" i="1" lang="en-US" sz="1400" u="none" cap="none" strike="noStrike">
                <a:solidFill>
                  <a:schemeClr val="dk1"/>
                </a:solidFill>
                <a:latin typeface="Times New Roman"/>
                <a:ea typeface="Times New Roman"/>
                <a:cs typeface="Times New Roman"/>
                <a:sym typeface="Times New Roman"/>
              </a:rPr>
              <a:t>conf(X</a:t>
            </a:r>
            <a:r>
              <a:rPr b="0" baseline="-25000" i="1" lang="en-US" sz="1400" u="none" cap="none" strike="noStrike">
                <a:solidFill>
                  <a:schemeClr val="dk1"/>
                </a:solidFill>
                <a:latin typeface="Times New Roman"/>
                <a:ea typeface="Times New Roman"/>
                <a:cs typeface="Times New Roman"/>
                <a:sym typeface="Times New Roman"/>
              </a:rPr>
              <a:t>i</a:t>
            </a:r>
            <a:r>
              <a:rPr b="0" i="1" lang="en-US" sz="1400" u="none" cap="none" strike="noStrike">
                <a:solidFill>
                  <a:schemeClr val="dk1"/>
                </a:solidFill>
                <a:latin typeface="Times New Roman"/>
                <a:ea typeface="Times New Roman"/>
                <a:cs typeface="Times New Roman"/>
                <a:sym typeface="Times New Roman"/>
              </a:rPr>
              <a:t>) = conf(X</a:t>
            </a:r>
            <a:r>
              <a:rPr b="0" baseline="-25000" i="1" lang="en-US" sz="1400" u="none" cap="none" strike="noStrike">
                <a:solidFill>
                  <a:schemeClr val="dk1"/>
                </a:solidFill>
                <a:latin typeface="Times New Roman"/>
                <a:ea typeface="Times New Roman"/>
                <a:cs typeface="Times New Roman"/>
                <a:sym typeface="Times New Roman"/>
              </a:rPr>
              <a:t>i</a:t>
            </a:r>
            <a:r>
              <a:rPr b="0" i="1" lang="en-US" sz="1400" u="none" cap="none" strike="noStrike">
                <a:solidFill>
                  <a:schemeClr val="dk1"/>
                </a:solidFill>
                <a:latin typeface="Times New Roman"/>
                <a:ea typeface="Times New Roman"/>
                <a:cs typeface="Times New Roman"/>
                <a:sym typeface="Times New Roman"/>
              </a:rPr>
              <a:t>) </a:t>
            </a:r>
            <a:r>
              <a:rPr b="0" i="0" lang="en-US" sz="1400" u="none" cap="none" strike="noStrike">
                <a:solidFill>
                  <a:schemeClr val="dk1"/>
                </a:solidFill>
                <a:latin typeface="Times New Roman"/>
                <a:ea typeface="Times New Roman"/>
                <a:cs typeface="Times New Roman"/>
                <a:sym typeface="Times New Roman"/>
              </a:rPr>
              <a:t>∪ </a:t>
            </a:r>
            <a:r>
              <a:rPr b="0" i="1" lang="en-US" sz="1400" u="none" cap="none" strike="noStrike">
                <a:solidFill>
                  <a:schemeClr val="dk1"/>
                </a:solidFill>
                <a:latin typeface="Times New Roman"/>
                <a:ea typeface="Times New Roman"/>
                <a:cs typeface="Times New Roman"/>
                <a:sym typeface="Times New Roman"/>
              </a:rPr>
              <a:t>conf(X</a:t>
            </a:r>
            <a:r>
              <a:rPr b="0" baseline="-25000" i="1" lang="en-US" sz="1400" u="none" cap="none" strike="noStrike">
                <a:solidFill>
                  <a:schemeClr val="dk1"/>
                </a:solidFill>
                <a:latin typeface="Times New Roman"/>
                <a:ea typeface="Times New Roman"/>
                <a:cs typeface="Times New Roman"/>
                <a:sym typeface="Times New Roman"/>
              </a:rPr>
              <a:t>j</a:t>
            </a:r>
            <a:r>
              <a:rPr b="0" i="1" lang="en-US" sz="1400" u="none" cap="none" strike="noStrike">
                <a:solidFill>
                  <a:schemeClr val="dk1"/>
                </a:solidFill>
                <a:latin typeface="Times New Roman"/>
                <a:ea typeface="Times New Roman"/>
                <a:cs typeface="Times New Roman"/>
                <a:sym typeface="Times New Roman"/>
              </a:rPr>
              <a:t>) – </a:t>
            </a:r>
            <a:r>
              <a:rPr b="0" i="0" lang="en-US" sz="1400" u="none" cap="none" strike="noStrike">
                <a:solidFill>
                  <a:schemeClr val="dk1"/>
                </a:solidFill>
                <a:latin typeface="Times New Roman"/>
                <a:ea typeface="Times New Roman"/>
                <a:cs typeface="Times New Roman"/>
                <a:sym typeface="Times New Roman"/>
              </a:rPr>
              <a:t>{</a:t>
            </a:r>
            <a:r>
              <a:rPr b="0" i="1" lang="en-US" sz="1400" u="none" cap="none" strike="noStrike">
                <a:solidFill>
                  <a:schemeClr val="dk1"/>
                </a:solidFill>
                <a:latin typeface="Times New Roman"/>
                <a:ea typeface="Times New Roman"/>
                <a:cs typeface="Times New Roman"/>
                <a:sym typeface="Times New Roman"/>
              </a:rPr>
              <a:t>X</a:t>
            </a:r>
            <a:r>
              <a:rPr b="0" baseline="-25000" i="1" lang="en-US" sz="1400" u="none" cap="none" strike="noStrike">
                <a:solidFill>
                  <a:schemeClr val="dk1"/>
                </a:solidFill>
                <a:latin typeface="Times New Roman"/>
                <a:ea typeface="Times New Roman"/>
                <a:cs typeface="Times New Roman"/>
                <a:sym typeface="Times New Roman"/>
              </a:rPr>
              <a:t>i</a:t>
            </a:r>
            <a:r>
              <a:rPr b="0" i="0" lang="en-US" sz="1400" u="none" cap="none" strike="noStrike">
                <a:solidFill>
                  <a:schemeClr val="dk1"/>
                </a:solidFill>
                <a:latin typeface="Times New Roman"/>
                <a:ea typeface="Times New Roman"/>
                <a:cs typeface="Times New Roman"/>
                <a:sym typeface="Times New Roman"/>
              </a:rPr>
              <a:t>}</a:t>
            </a:r>
            <a:endParaRPr/>
          </a:p>
          <a:p>
            <a:pPr indent="-285750" lvl="1" marL="74295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If we need to backjump from </a:t>
            </a:r>
            <a:r>
              <a:rPr b="0" i="1" lang="en-US" sz="1400" u="none" cap="none" strike="noStrike">
                <a:solidFill>
                  <a:schemeClr val="dk1"/>
                </a:solidFill>
                <a:latin typeface="Times New Roman"/>
                <a:ea typeface="Times New Roman"/>
                <a:cs typeface="Times New Roman"/>
                <a:sym typeface="Times New Roman"/>
              </a:rPr>
              <a:t>X</a:t>
            </a:r>
            <a:r>
              <a:rPr b="0" baseline="-25000" i="1" lang="en-US" sz="1400" u="none" cap="none" strike="noStrike">
                <a:solidFill>
                  <a:schemeClr val="dk1"/>
                </a:solidFill>
                <a:latin typeface="Times New Roman"/>
                <a:ea typeface="Times New Roman"/>
                <a:cs typeface="Times New Roman"/>
                <a:sym typeface="Times New Roman"/>
              </a:rPr>
              <a:t>i </a:t>
            </a:r>
            <a:r>
              <a:rPr b="0" i="1" lang="en-US" sz="1400" u="none" cap="none" strike="noStrike">
                <a:solidFill>
                  <a:schemeClr val="dk1"/>
                </a:solidFill>
                <a:latin typeface="Times New Roman"/>
                <a:ea typeface="Times New Roman"/>
                <a:cs typeface="Times New Roman"/>
                <a:sym typeface="Times New Roman"/>
              </a:rPr>
              <a:t> , </a:t>
            </a:r>
            <a:r>
              <a:rPr b="0" i="0" lang="en-US" sz="1400" u="none" cap="none" strike="noStrike">
                <a:solidFill>
                  <a:schemeClr val="dk1"/>
                </a:solidFill>
                <a:latin typeface="Times New Roman"/>
                <a:ea typeface="Times New Roman"/>
                <a:cs typeface="Times New Roman"/>
                <a:sym typeface="Times New Roman"/>
              </a:rPr>
              <a:t>repeat this process.</a:t>
            </a:r>
            <a:endParaRPr/>
          </a:p>
          <a:p>
            <a:pPr indent="-228600" lvl="0" marL="342900" marR="0" rtl="0" algn="l">
              <a:lnSpc>
                <a:spcPct val="100000"/>
              </a:lnSpc>
              <a:spcBef>
                <a:spcPts val="360"/>
              </a:spcBef>
              <a:spcAft>
                <a:spcPts val="0"/>
              </a:spcAft>
              <a:buClr>
                <a:schemeClr val="dk1"/>
              </a:buClr>
              <a:buSzPts val="1800"/>
              <a:buFont typeface="Times New Roman"/>
              <a:buNone/>
            </a:pPr>
            <a:r>
              <a:t/>
            </a:r>
            <a:endParaRPr b="0" i="0" sz="1800" u="none">
              <a:solidFill>
                <a:schemeClr val="dk1"/>
              </a:solidFill>
              <a:latin typeface="Times New Roman"/>
              <a:ea typeface="Times New Roman"/>
              <a:cs typeface="Times New Roman"/>
              <a:sym typeface="Times New Roman"/>
            </a:endParaRPr>
          </a:p>
          <a:p>
            <a:pPr indent="-342900" lvl="0" marL="342900" marR="0" rtl="0" algn="l">
              <a:lnSpc>
                <a:spcPct val="100000"/>
              </a:lnSpc>
              <a:spcBef>
                <a:spcPts val="36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Study this example step by step from Russell &amp; Norvig Chapter 6.</a:t>
            </a:r>
            <a:endParaRPr/>
          </a:p>
        </p:txBody>
      </p:sp>
      <p:pic>
        <p:nvPicPr>
          <p:cNvPr descr="australia" id="398" name="Google Shape;398;p44"/>
          <p:cNvPicPr preferRelativeResize="0"/>
          <p:nvPr/>
        </p:nvPicPr>
        <p:blipFill rotWithShape="1">
          <a:blip r:embed="rId3">
            <a:alphaModFix/>
          </a:blip>
          <a:srcRect b="0" l="0" r="0" t="0"/>
          <a:stretch/>
        </p:blipFill>
        <p:spPr>
          <a:xfrm>
            <a:off x="5872162" y="652462"/>
            <a:ext cx="2633662" cy="2176462"/>
          </a:xfrm>
          <a:prstGeom prst="rect">
            <a:avLst/>
          </a:prstGeom>
          <a:noFill/>
          <a:ln>
            <a:noFill/>
          </a:ln>
        </p:spPr>
      </p:pic>
      <p:sp>
        <p:nvSpPr>
          <p:cNvPr id="399" name="Google Shape;399;p44"/>
          <p:cNvSpPr txBox="1"/>
          <p:nvPr>
            <p:ph type="title"/>
          </p:nvPr>
        </p:nvSpPr>
        <p:spPr>
          <a:xfrm>
            <a:off x="676275" y="104775"/>
            <a:ext cx="7772400" cy="6572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600"/>
              <a:buFont typeface="Times New Roman"/>
              <a:buNone/>
            </a:pPr>
            <a:r>
              <a:rPr b="0" i="0" lang="en-US" sz="3600" u="none" cap="none" strike="noStrike">
                <a:solidFill>
                  <a:schemeClr val="dk2"/>
                </a:solidFill>
                <a:latin typeface="Times New Roman"/>
                <a:ea typeface="Times New Roman"/>
                <a:cs typeface="Times New Roman"/>
                <a:sym typeface="Times New Roman"/>
              </a:rPr>
              <a:t>Conflict-directed backjumping in CSPs</a:t>
            </a:r>
            <a:endParaRPr/>
          </a:p>
        </p:txBody>
      </p:sp>
      <p:sp>
        <p:nvSpPr>
          <p:cNvPr id="400" name="Google Shape;400;p44"/>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
        <p:nvSpPr>
          <p:cNvPr id="401" name="Google Shape;401;p44"/>
          <p:cNvSpPr/>
          <p:nvPr/>
        </p:nvSpPr>
        <p:spPr>
          <a:xfrm>
            <a:off x="6280300" y="1740850"/>
            <a:ext cx="209400" cy="209400"/>
          </a:xfrm>
          <a:prstGeom prst="ellipse">
            <a:avLst/>
          </a:prstGeom>
          <a:solidFill>
            <a:srgbClr val="FF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44"/>
          <p:cNvSpPr/>
          <p:nvPr/>
        </p:nvSpPr>
        <p:spPr>
          <a:xfrm>
            <a:off x="8090050" y="2093275"/>
            <a:ext cx="209400" cy="209400"/>
          </a:xfrm>
          <a:prstGeom prst="ellipse">
            <a:avLst/>
          </a:prstGeom>
          <a:solidFill>
            <a:srgbClr val="FF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44"/>
          <p:cNvSpPr/>
          <p:nvPr/>
        </p:nvSpPr>
        <p:spPr>
          <a:xfrm>
            <a:off x="7956700" y="2655250"/>
            <a:ext cx="209400" cy="209400"/>
          </a:xfrm>
          <a:prstGeom prst="ellipse">
            <a:avLst/>
          </a:prstGeom>
          <a:solidFill>
            <a:srgbClr val="FF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44"/>
          <p:cNvSpPr txBox="1"/>
          <p:nvPr/>
        </p:nvSpPr>
        <p:spPr>
          <a:xfrm>
            <a:off x="346225" y="2102800"/>
            <a:ext cx="695400" cy="36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WA</a:t>
            </a:r>
            <a:endParaRPr/>
          </a:p>
        </p:txBody>
      </p:sp>
      <p:sp>
        <p:nvSpPr>
          <p:cNvPr id="405" name="Google Shape;405;p44"/>
          <p:cNvSpPr txBox="1"/>
          <p:nvPr/>
        </p:nvSpPr>
        <p:spPr>
          <a:xfrm>
            <a:off x="346225" y="2407600"/>
            <a:ext cx="695400" cy="36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NSW</a:t>
            </a:r>
            <a:endParaRPr/>
          </a:p>
        </p:txBody>
      </p:sp>
      <p:sp>
        <p:nvSpPr>
          <p:cNvPr id="406" name="Google Shape;406;p44"/>
          <p:cNvSpPr txBox="1"/>
          <p:nvPr/>
        </p:nvSpPr>
        <p:spPr>
          <a:xfrm>
            <a:off x="346225" y="2712400"/>
            <a:ext cx="695400" cy="36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solidFill>
                  <a:srgbClr val="FF9900"/>
                </a:solidFill>
              </a:rPr>
              <a:t>T</a:t>
            </a:r>
            <a:endParaRPr>
              <a:solidFill>
                <a:srgbClr val="FF9900"/>
              </a:solidFill>
            </a:endParaRPr>
          </a:p>
        </p:txBody>
      </p:sp>
      <p:sp>
        <p:nvSpPr>
          <p:cNvPr id="407" name="Google Shape;407;p44"/>
          <p:cNvSpPr txBox="1"/>
          <p:nvPr/>
        </p:nvSpPr>
        <p:spPr>
          <a:xfrm>
            <a:off x="346225" y="3017200"/>
            <a:ext cx="695400" cy="36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solidFill>
                  <a:srgbClr val="FF00FF"/>
                </a:solidFill>
              </a:rPr>
              <a:t>N</a:t>
            </a:r>
            <a:r>
              <a:rPr lang="en-US">
                <a:solidFill>
                  <a:srgbClr val="FF00FF"/>
                </a:solidFill>
              </a:rPr>
              <a:t>T</a:t>
            </a:r>
            <a:endParaRPr>
              <a:solidFill>
                <a:srgbClr val="FF00FF"/>
              </a:solidFill>
            </a:endParaRPr>
          </a:p>
        </p:txBody>
      </p:sp>
      <p:sp>
        <p:nvSpPr>
          <p:cNvPr id="408" name="Google Shape;408;p44"/>
          <p:cNvSpPr txBox="1"/>
          <p:nvPr/>
        </p:nvSpPr>
        <p:spPr>
          <a:xfrm>
            <a:off x="346225" y="3322000"/>
            <a:ext cx="695400" cy="36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Q</a:t>
            </a:r>
            <a:endParaRPr/>
          </a:p>
        </p:txBody>
      </p:sp>
      <p:sp>
        <p:nvSpPr>
          <p:cNvPr id="409" name="Google Shape;409;p44"/>
          <p:cNvSpPr txBox="1"/>
          <p:nvPr/>
        </p:nvSpPr>
        <p:spPr>
          <a:xfrm>
            <a:off x="346225" y="3626800"/>
            <a:ext cx="695400" cy="36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V</a:t>
            </a:r>
            <a:endParaRPr/>
          </a:p>
        </p:txBody>
      </p:sp>
      <p:sp>
        <p:nvSpPr>
          <p:cNvPr id="410" name="Google Shape;410;p44"/>
          <p:cNvSpPr txBox="1"/>
          <p:nvPr/>
        </p:nvSpPr>
        <p:spPr>
          <a:xfrm>
            <a:off x="346225" y="3931600"/>
            <a:ext cx="695400" cy="36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t>SA</a:t>
            </a:r>
            <a:endParaRPr/>
          </a:p>
        </p:txBody>
      </p:sp>
      <p:sp>
        <p:nvSpPr>
          <p:cNvPr id="411" name="Google Shape;411;p44"/>
          <p:cNvSpPr/>
          <p:nvPr/>
        </p:nvSpPr>
        <p:spPr>
          <a:xfrm>
            <a:off x="239069" y="2669463"/>
            <a:ext cx="307175" cy="561975"/>
          </a:xfrm>
          <a:custGeom>
            <a:rect b="b" l="l" r="r" t="t"/>
            <a:pathLst>
              <a:path extrusionOk="0" h="22479" w="12287">
                <a:moveTo>
                  <a:pt x="12287" y="22479"/>
                </a:moveTo>
                <a:cubicBezTo>
                  <a:pt x="10255" y="21590"/>
                  <a:pt x="476" y="20892"/>
                  <a:pt x="95" y="17145"/>
                </a:cubicBezTo>
                <a:cubicBezTo>
                  <a:pt x="-286" y="13399"/>
                  <a:pt x="8350" y="2858"/>
                  <a:pt x="10001" y="0"/>
                </a:cubicBezTo>
              </a:path>
            </a:pathLst>
          </a:custGeom>
          <a:noFill/>
          <a:ln cap="flat" cmpd="sng" w="9525">
            <a:solidFill>
              <a:schemeClr val="dk2"/>
            </a:solidFill>
            <a:prstDash val="solid"/>
            <a:round/>
            <a:headEnd len="med" w="med" type="none"/>
            <a:tailEnd len="med" w="med" type="stealth"/>
          </a:ln>
        </p:spPr>
      </p:sp>
      <p:sp>
        <p:nvSpPr>
          <p:cNvPr id="412" name="Google Shape;412;p44"/>
          <p:cNvSpPr/>
          <p:nvPr/>
        </p:nvSpPr>
        <p:spPr>
          <a:xfrm>
            <a:off x="143975" y="2093275"/>
            <a:ext cx="895500" cy="22575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6" name="Shape 416"/>
        <p:cNvGrpSpPr/>
        <p:nvPr/>
      </p:nvGrpSpPr>
      <p:grpSpPr>
        <a:xfrm>
          <a:off x="0" y="0"/>
          <a:ext cx="0" cy="0"/>
          <a:chOff x="0" y="0"/>
          <a:chExt cx="0" cy="0"/>
        </a:xfrm>
      </p:grpSpPr>
      <p:sp>
        <p:nvSpPr>
          <p:cNvPr id="417" name="Google Shape;417;p45"/>
          <p:cNvSpPr txBox="1"/>
          <p:nvPr>
            <p:ph type="title"/>
          </p:nvPr>
        </p:nvSpPr>
        <p:spPr>
          <a:xfrm>
            <a:off x="660400" y="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600"/>
              <a:buFont typeface="Times New Roman"/>
              <a:buNone/>
            </a:pPr>
            <a:r>
              <a:rPr b="0" i="0" lang="en-US" sz="3600" u="none" cap="none" strike="noStrike">
                <a:solidFill>
                  <a:schemeClr val="dk2"/>
                </a:solidFill>
                <a:latin typeface="Times New Roman"/>
                <a:ea typeface="Times New Roman"/>
                <a:cs typeface="Times New Roman"/>
                <a:sym typeface="Times New Roman"/>
              </a:rPr>
              <a:t>Nogood learning in CSPs</a:t>
            </a:r>
            <a:endParaRPr/>
          </a:p>
        </p:txBody>
      </p:sp>
      <p:sp>
        <p:nvSpPr>
          <p:cNvPr id="418" name="Google Shape;418;p45"/>
          <p:cNvSpPr txBox="1"/>
          <p:nvPr>
            <p:ph idx="1" type="body"/>
          </p:nvPr>
        </p:nvSpPr>
        <p:spPr>
          <a:xfrm>
            <a:off x="685800" y="1092200"/>
            <a:ext cx="7772400" cy="5003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Conflict-directed backjumping computes a set of variables and values that, when assigned in unison, creates a conflict</a:t>
            </a:r>
            <a:endParaRPr/>
          </a:p>
          <a:p>
            <a:pPr indent="-342900" lvl="0" marL="342900" marR="0" rtl="0" algn="l">
              <a:lnSpc>
                <a:spcPct val="100000"/>
              </a:lnSpc>
              <a:spcBef>
                <a:spcPts val="48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It is usually the case that only a </a:t>
            </a:r>
            <a:r>
              <a:rPr b="0" i="1" lang="en-US" sz="2400" u="none">
                <a:solidFill>
                  <a:schemeClr val="dk1"/>
                </a:solidFill>
                <a:latin typeface="Times New Roman"/>
                <a:ea typeface="Times New Roman"/>
                <a:cs typeface="Times New Roman"/>
                <a:sym typeface="Times New Roman"/>
              </a:rPr>
              <a:t>subset</a:t>
            </a:r>
            <a:r>
              <a:rPr b="0" i="0" lang="en-US" sz="2400" u="none">
                <a:solidFill>
                  <a:schemeClr val="dk1"/>
                </a:solidFill>
                <a:latin typeface="Times New Roman"/>
                <a:ea typeface="Times New Roman"/>
                <a:cs typeface="Times New Roman"/>
                <a:sym typeface="Times New Roman"/>
              </a:rPr>
              <a:t> of this conflict set is sufficient for causing infeasibility</a:t>
            </a:r>
            <a:endParaRPr/>
          </a:p>
          <a:p>
            <a:pPr indent="-342900" lvl="0" marL="342900" marR="0" rtl="0" algn="l">
              <a:lnSpc>
                <a:spcPct val="100000"/>
              </a:lnSpc>
              <a:spcBef>
                <a:spcPts val="48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Idea: Find a small set of variables from the conflict set that causes infeasibility</a:t>
            </a:r>
            <a:endParaRPr/>
          </a:p>
          <a:p>
            <a:pPr indent="-285750" lvl="1" marL="742950" marR="0" rtl="0" algn="l">
              <a:lnSpc>
                <a:spcPct val="100000"/>
              </a:lnSpc>
              <a:spcBef>
                <a:spcPts val="400"/>
              </a:spcBef>
              <a:spcAft>
                <a:spcPts val="0"/>
              </a:spcAft>
              <a:buClr>
                <a:schemeClr val="dk1"/>
              </a:buClr>
              <a:buSzPts val="2000"/>
              <a:buFont typeface="Times New Roman"/>
              <a:buChar char="–"/>
            </a:pPr>
            <a:r>
              <a:rPr b="0" i="0" lang="en-US" sz="2000" u="none" cap="none" strike="noStrike">
                <a:solidFill>
                  <a:schemeClr val="dk1"/>
                </a:solidFill>
                <a:latin typeface="Times New Roman"/>
                <a:ea typeface="Times New Roman"/>
                <a:cs typeface="Times New Roman"/>
                <a:sym typeface="Times New Roman"/>
              </a:rPr>
              <a:t>We can </a:t>
            </a:r>
            <a:r>
              <a:rPr lang="en-US" sz="2000"/>
              <a:t>forbid this combination by adding</a:t>
            </a:r>
            <a:r>
              <a:rPr b="0" i="0" lang="en-US" sz="2000" u="none" cap="none" strike="noStrike">
                <a:solidFill>
                  <a:schemeClr val="dk1"/>
                </a:solidFill>
                <a:latin typeface="Times New Roman"/>
                <a:ea typeface="Times New Roman"/>
                <a:cs typeface="Times New Roman"/>
                <a:sym typeface="Times New Roman"/>
              </a:rPr>
              <a:t> a new constraint to the problem or putting it in a dynamic nogood pool</a:t>
            </a:r>
            <a:endParaRPr/>
          </a:p>
          <a:p>
            <a:pPr indent="-285750" lvl="1" marL="742950" marR="0" rtl="0" algn="l">
              <a:lnSpc>
                <a:spcPct val="100000"/>
              </a:lnSpc>
              <a:spcBef>
                <a:spcPts val="400"/>
              </a:spcBef>
              <a:spcAft>
                <a:spcPts val="0"/>
              </a:spcAft>
              <a:buClr>
                <a:schemeClr val="dk1"/>
              </a:buClr>
              <a:buSzPts val="2000"/>
              <a:buFont typeface="Times New Roman"/>
              <a:buChar char="–"/>
            </a:pPr>
            <a:r>
              <a:rPr b="0" i="0" lang="en-US" sz="2000" u="none" cap="none" strike="noStrike">
                <a:solidFill>
                  <a:schemeClr val="dk1"/>
                </a:solidFill>
                <a:latin typeface="Times New Roman"/>
                <a:ea typeface="Times New Roman"/>
                <a:cs typeface="Times New Roman"/>
                <a:sym typeface="Times New Roman"/>
              </a:rPr>
              <a:t>Useful for guiding future search paths away from similar problem (i.e., guaranteed infeasible) areas of the search space</a:t>
            </a:r>
            <a:endParaRPr/>
          </a:p>
          <a:p>
            <a:pPr indent="-342900" lvl="0" marL="342900" marR="0" rtl="0" algn="l">
              <a:lnSpc>
                <a:spcPct val="100000"/>
              </a:lnSpc>
              <a:spcBef>
                <a:spcPts val="480"/>
              </a:spcBef>
              <a:spcAft>
                <a:spcPts val="0"/>
              </a:spcAft>
              <a:buClr>
                <a:schemeClr val="dk1"/>
              </a:buClr>
              <a:buSzPts val="2400"/>
              <a:buFont typeface="Times New Roman"/>
              <a:buChar char="•"/>
            </a:pPr>
            <a:r>
              <a:rPr b="0" i="0" lang="en-US" sz="2400" u="none">
                <a:solidFill>
                  <a:schemeClr val="dk1"/>
                </a:solidFill>
                <a:latin typeface="Times New Roman"/>
                <a:ea typeface="Times New Roman"/>
                <a:cs typeface="Times New Roman"/>
                <a:sym typeface="Times New Roman"/>
              </a:rPr>
              <a:t>Conflict sets are either </a:t>
            </a:r>
            <a:r>
              <a:rPr b="0" i="1" lang="en-US" sz="2400" u="none">
                <a:solidFill>
                  <a:schemeClr val="dk1"/>
                </a:solidFill>
                <a:latin typeface="Times New Roman"/>
                <a:ea typeface="Times New Roman"/>
                <a:cs typeface="Times New Roman"/>
                <a:sym typeface="Times New Roman"/>
              </a:rPr>
              <a:t>local</a:t>
            </a:r>
            <a:r>
              <a:rPr b="0" i="0" lang="en-US" sz="2400" u="none">
                <a:solidFill>
                  <a:schemeClr val="dk1"/>
                </a:solidFill>
                <a:latin typeface="Times New Roman"/>
                <a:ea typeface="Times New Roman"/>
                <a:cs typeface="Times New Roman"/>
                <a:sym typeface="Times New Roman"/>
              </a:rPr>
              <a:t> or </a:t>
            </a:r>
            <a:r>
              <a:rPr b="0" i="1" lang="en-US" sz="2400" u="none">
                <a:solidFill>
                  <a:schemeClr val="dk1"/>
                </a:solidFill>
                <a:latin typeface="Times New Roman"/>
                <a:ea typeface="Times New Roman"/>
                <a:cs typeface="Times New Roman"/>
                <a:sym typeface="Times New Roman"/>
              </a:rPr>
              <a:t>global:</a:t>
            </a:r>
            <a:endParaRPr/>
          </a:p>
          <a:p>
            <a:pPr indent="-285750" lvl="1" marL="742950" marR="0" rtl="0" algn="l">
              <a:lnSpc>
                <a:spcPct val="100000"/>
              </a:lnSpc>
              <a:spcBef>
                <a:spcPts val="400"/>
              </a:spcBef>
              <a:spcAft>
                <a:spcPts val="0"/>
              </a:spcAft>
              <a:buClr>
                <a:schemeClr val="dk1"/>
              </a:buClr>
              <a:buSzPts val="2000"/>
              <a:buFont typeface="Times New Roman"/>
              <a:buChar char="–"/>
            </a:pPr>
            <a:r>
              <a:rPr b="0" i="0" lang="en-US" sz="2000" u="none" cap="none" strike="noStrike">
                <a:solidFill>
                  <a:schemeClr val="dk1"/>
                </a:solidFill>
                <a:latin typeface="Times New Roman"/>
                <a:ea typeface="Times New Roman"/>
                <a:cs typeface="Times New Roman"/>
                <a:sym typeface="Times New Roman"/>
              </a:rPr>
              <a:t>Global: If this subset of variables have these certain values, the problem is </a:t>
            </a:r>
            <a:r>
              <a:rPr b="0" i="1" lang="en-US" sz="2000" u="none" cap="none" strike="noStrike">
                <a:solidFill>
                  <a:schemeClr val="dk1"/>
                </a:solidFill>
                <a:latin typeface="Times New Roman"/>
                <a:ea typeface="Times New Roman"/>
                <a:cs typeface="Times New Roman"/>
                <a:sym typeface="Times New Roman"/>
              </a:rPr>
              <a:t>always infeasible</a:t>
            </a:r>
            <a:endParaRPr/>
          </a:p>
          <a:p>
            <a:pPr indent="-285750" lvl="1" marL="742950" marR="0" rtl="0" algn="l">
              <a:lnSpc>
                <a:spcPct val="100000"/>
              </a:lnSpc>
              <a:spcBef>
                <a:spcPts val="400"/>
              </a:spcBef>
              <a:spcAft>
                <a:spcPts val="0"/>
              </a:spcAft>
              <a:buClr>
                <a:schemeClr val="dk1"/>
              </a:buClr>
              <a:buSzPts val="2000"/>
              <a:buFont typeface="Times New Roman"/>
              <a:buChar char="–"/>
            </a:pPr>
            <a:r>
              <a:rPr b="0" i="0" lang="en-US" sz="2000" u="none" cap="none" strike="noStrike">
                <a:solidFill>
                  <a:schemeClr val="dk1"/>
                </a:solidFill>
                <a:latin typeface="Times New Roman"/>
                <a:ea typeface="Times New Roman"/>
                <a:cs typeface="Times New Roman"/>
                <a:sym typeface="Times New Roman"/>
              </a:rPr>
              <a:t>Local: Constraint is only valid for a certain subset of search space</a:t>
            </a:r>
            <a:endParaRPr/>
          </a:p>
        </p:txBody>
      </p:sp>
      <p:sp>
        <p:nvSpPr>
          <p:cNvPr id="419" name="Google Shape;419;p45"/>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3" name="Shape 423"/>
        <p:cNvGrpSpPr/>
        <p:nvPr/>
      </p:nvGrpSpPr>
      <p:grpSpPr>
        <a:xfrm>
          <a:off x="0" y="0"/>
          <a:ext cx="0" cy="0"/>
          <a:chOff x="0" y="0"/>
          <a:chExt cx="0" cy="0"/>
        </a:xfrm>
      </p:grpSpPr>
      <p:sp>
        <p:nvSpPr>
          <p:cNvPr id="424" name="Google Shape;424;p46"/>
          <p:cNvSpPr txBox="1"/>
          <p:nvPr>
            <p:ph type="title"/>
          </p:nvPr>
        </p:nvSpPr>
        <p:spPr>
          <a:xfrm>
            <a:off x="139700" y="312710"/>
            <a:ext cx="8886900" cy="14757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70C0"/>
              </a:buClr>
              <a:buSzPts val="3200"/>
              <a:buFont typeface="Times New Roman"/>
              <a:buNone/>
            </a:pPr>
            <a:r>
              <a:rPr b="0" i="0" lang="en-US" sz="3200" u="none" cap="none" strike="noStrike">
                <a:solidFill>
                  <a:srgbClr val="0070C0"/>
                </a:solidFill>
                <a:latin typeface="Times New Roman"/>
                <a:ea typeface="Times New Roman"/>
                <a:cs typeface="Times New Roman"/>
                <a:sym typeface="Times New Roman"/>
              </a:rPr>
              <a:t>Advanced topic:</a:t>
            </a:r>
            <a:br>
              <a:rPr b="0" i="0" lang="en-US" sz="3200" u="none" cap="none" strike="noStrike">
                <a:solidFill>
                  <a:schemeClr val="dk2"/>
                </a:solidFill>
                <a:latin typeface="Times New Roman"/>
                <a:ea typeface="Times New Roman"/>
                <a:cs typeface="Times New Roman"/>
                <a:sym typeface="Times New Roman"/>
              </a:rPr>
            </a:br>
            <a:r>
              <a:rPr b="0" i="0" lang="en-US" sz="3200" u="none" cap="none" strike="noStrike">
                <a:solidFill>
                  <a:schemeClr val="dk2"/>
                </a:solidFill>
                <a:latin typeface="Times New Roman"/>
                <a:ea typeface="Times New Roman"/>
                <a:cs typeface="Times New Roman"/>
                <a:sym typeface="Times New Roman"/>
              </a:rPr>
              <a:t>More on conflict-directed backjumping (CBJ)</a:t>
            </a:r>
            <a:endParaRPr sz="3200"/>
          </a:p>
          <a:p>
            <a:pPr indent="0" lvl="0" marL="0" marR="0" rtl="0" algn="ctr">
              <a:lnSpc>
                <a:spcPct val="100000"/>
              </a:lnSpc>
              <a:spcBef>
                <a:spcPts val="0"/>
              </a:spcBef>
              <a:spcAft>
                <a:spcPts val="0"/>
              </a:spcAft>
              <a:buClr>
                <a:srgbClr val="0070C0"/>
              </a:buClr>
              <a:buSzPts val="3200"/>
              <a:buFont typeface="Times New Roman"/>
              <a:buNone/>
            </a:pPr>
            <a:r>
              <a:rPr lang="en-US" sz="3200"/>
              <a:t>a</a:t>
            </a:r>
            <a:r>
              <a:rPr b="0" i="0" lang="en-US" sz="3200" u="none" cap="none" strike="noStrike">
                <a:solidFill>
                  <a:schemeClr val="dk2"/>
                </a:solidFill>
                <a:latin typeface="Times New Roman"/>
                <a:ea typeface="Times New Roman"/>
                <a:cs typeface="Times New Roman"/>
                <a:sym typeface="Times New Roman"/>
              </a:rPr>
              <a:t>nd nogood learning</a:t>
            </a:r>
            <a:endParaRPr/>
          </a:p>
        </p:txBody>
      </p:sp>
      <p:sp>
        <p:nvSpPr>
          <p:cNvPr id="425" name="Google Shape;425;p46"/>
          <p:cNvSpPr txBox="1"/>
          <p:nvPr>
            <p:ph idx="1" type="body"/>
          </p:nvPr>
        </p:nvSpPr>
        <p:spPr>
          <a:xfrm>
            <a:off x="685800" y="1965325"/>
            <a:ext cx="8115300" cy="4859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800"/>
              <a:buFont typeface="Times New Roman"/>
              <a:buChar char="•"/>
            </a:pPr>
            <a:r>
              <a:rPr b="1" i="0" lang="en-US" sz="1800" u="none">
                <a:solidFill>
                  <a:schemeClr val="dk1"/>
                </a:solidFill>
                <a:latin typeface="Times New Roman"/>
                <a:ea typeface="Times New Roman"/>
                <a:cs typeface="Times New Roman"/>
                <a:sym typeface="Times New Roman"/>
              </a:rPr>
              <a:t>These are for general CSPs, not SAT specifically: </a:t>
            </a:r>
            <a:endParaRPr/>
          </a:p>
          <a:p>
            <a:pPr indent="-342900" lvl="0" marL="342900" marR="0" rtl="0" algn="l">
              <a:lnSpc>
                <a:spcPct val="100000"/>
              </a:lnSpc>
              <a:spcBef>
                <a:spcPts val="36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“Conflict-directed backjumping revisited” by Chen and van Beek, </a:t>
            </a:r>
            <a:r>
              <a:rPr b="0" i="1" lang="en-US" sz="1800" u="none">
                <a:solidFill>
                  <a:schemeClr val="dk1"/>
                </a:solidFill>
                <a:latin typeface="Times New Roman"/>
                <a:ea typeface="Times New Roman"/>
                <a:cs typeface="Times New Roman"/>
                <a:sym typeface="Times New Roman"/>
              </a:rPr>
              <a:t>Journal of AI Research</a:t>
            </a:r>
            <a:r>
              <a:rPr b="0" i="0" lang="en-US" sz="1800" u="none">
                <a:solidFill>
                  <a:schemeClr val="dk1"/>
                </a:solidFill>
                <a:latin typeface="Times New Roman"/>
                <a:ea typeface="Times New Roman"/>
                <a:cs typeface="Times New Roman"/>
                <a:sym typeface="Times New Roman"/>
              </a:rPr>
              <a:t>, 14, 53-81, 2001:</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As the level of local consistency checking (lookahead) is increased, CBJ becomes less helpful</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A dynamic variable ordering exists that makes CBJ redundant</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Nevertheless, adding CBJ to backtracking search that maintains generalized arc consistency leads to orders of magnitude speed improvement experimentally</a:t>
            </a:r>
            <a:endParaRPr/>
          </a:p>
          <a:p>
            <a:pPr indent="-342900" lvl="0" marL="342900" marR="0" rtl="0" algn="l">
              <a:lnSpc>
                <a:spcPct val="100000"/>
              </a:lnSpc>
              <a:spcBef>
                <a:spcPts val="360"/>
              </a:spcBef>
              <a:spcAft>
                <a:spcPts val="0"/>
              </a:spcAft>
              <a:buClr>
                <a:schemeClr val="dk1"/>
              </a:buClr>
              <a:buSzPts val="1800"/>
              <a:buFont typeface="Times New Roman"/>
              <a:buChar char="•"/>
            </a:pPr>
            <a:r>
              <a:rPr b="0" i="0" lang="en-US" sz="1800" u="none">
                <a:solidFill>
                  <a:schemeClr val="dk1"/>
                </a:solidFill>
                <a:latin typeface="Times New Roman"/>
                <a:ea typeface="Times New Roman"/>
                <a:cs typeface="Times New Roman"/>
                <a:sym typeface="Times New Roman"/>
              </a:rPr>
              <a:t>“Generalized NoGoods in CSPs” by Katsirelos &amp; Bacchus, </a:t>
            </a:r>
            <a:r>
              <a:rPr b="0" i="1" lang="en-US" sz="1800" u="none">
                <a:solidFill>
                  <a:schemeClr val="dk1"/>
                </a:solidFill>
                <a:latin typeface="Times New Roman"/>
                <a:ea typeface="Times New Roman"/>
                <a:cs typeface="Times New Roman"/>
                <a:sym typeface="Times New Roman"/>
              </a:rPr>
              <a:t>National Conference on Artificial Intelligence (AAAI-2005)</a:t>
            </a:r>
            <a:r>
              <a:rPr b="0" i="0" lang="en-US" sz="1800" u="none">
                <a:solidFill>
                  <a:schemeClr val="dk1"/>
                </a:solidFill>
                <a:latin typeface="Times New Roman"/>
                <a:ea typeface="Times New Roman"/>
                <a:cs typeface="Times New Roman"/>
                <a:sym typeface="Times New Roman"/>
              </a:rPr>
              <a:t> pages 390-396, 2005</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Generalized nogoods so that they can express nogoods to contain either assignments </a:t>
            </a:r>
            <a:r>
              <a:rPr b="0" i="1" lang="en-US" sz="1600" u="none" cap="none" strike="noStrike">
                <a:solidFill>
                  <a:schemeClr val="dk1"/>
                </a:solidFill>
                <a:latin typeface="Times New Roman"/>
                <a:ea typeface="Times New Roman"/>
                <a:cs typeface="Times New Roman"/>
                <a:sym typeface="Times New Roman"/>
              </a:rPr>
              <a:t>or non-assignments</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Then nogood learning can speed up (even non-SAT) CSPs significantly</a:t>
            </a:r>
            <a:endParaRPr/>
          </a:p>
          <a:p>
            <a:pPr indent="-342900" lvl="0" marL="342900" marR="0" rtl="0" algn="l">
              <a:lnSpc>
                <a:spcPct val="100000"/>
              </a:lnSpc>
              <a:spcBef>
                <a:spcPts val="400"/>
              </a:spcBef>
              <a:spcAft>
                <a:spcPts val="0"/>
              </a:spcAft>
              <a:buClr>
                <a:schemeClr val="dk1"/>
              </a:buClr>
              <a:buSzPts val="2000"/>
              <a:buFont typeface="Times New Roman"/>
              <a:buChar char="•"/>
            </a:pPr>
            <a:r>
              <a:rPr b="0" i="0" lang="en-US" sz="2000" u="none">
                <a:solidFill>
                  <a:schemeClr val="dk1"/>
                </a:solidFill>
                <a:latin typeface="Times New Roman"/>
                <a:ea typeface="Times New Roman"/>
                <a:cs typeface="Times New Roman"/>
                <a:sym typeface="Times New Roman"/>
              </a:rPr>
              <a:t>“An optimal coarse-grained arc consistency algorithm” by Bessiere </a:t>
            </a:r>
            <a:r>
              <a:rPr b="0" i="1" lang="en-US" sz="2000" u="none">
                <a:solidFill>
                  <a:schemeClr val="dk1"/>
                </a:solidFill>
                <a:latin typeface="Times New Roman"/>
                <a:ea typeface="Times New Roman"/>
                <a:cs typeface="Times New Roman"/>
                <a:sym typeface="Times New Roman"/>
              </a:rPr>
              <a:t>et al</a:t>
            </a:r>
            <a:r>
              <a:rPr b="0" i="0" lang="en-US" sz="2000" u="none">
                <a:solidFill>
                  <a:schemeClr val="dk1"/>
                </a:solidFill>
                <a:latin typeface="Times New Roman"/>
                <a:ea typeface="Times New Roman"/>
                <a:cs typeface="Times New Roman"/>
                <a:sym typeface="Times New Roman"/>
              </a:rPr>
              <a:t>. </a:t>
            </a:r>
            <a:r>
              <a:rPr b="0" i="1" lang="en-US" sz="2000" u="none">
                <a:solidFill>
                  <a:schemeClr val="dk1"/>
                </a:solidFill>
                <a:latin typeface="Times New Roman"/>
                <a:ea typeface="Times New Roman"/>
                <a:cs typeface="Times New Roman"/>
                <a:sym typeface="Times New Roman"/>
              </a:rPr>
              <a:t>Artificial Intelligence, </a:t>
            </a:r>
            <a:r>
              <a:rPr b="0" i="0" lang="en-US" sz="2000" u="none">
                <a:solidFill>
                  <a:schemeClr val="dk1"/>
                </a:solidFill>
                <a:latin typeface="Times New Roman"/>
                <a:ea typeface="Times New Roman"/>
                <a:cs typeface="Times New Roman"/>
                <a:sym typeface="Times New Roman"/>
              </a:rPr>
              <a:t>2005</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Fastest CSP solver at the time; uses generalized arc consistence and no CBJ</a:t>
            </a:r>
            <a:endParaRPr/>
          </a:p>
          <a:p>
            <a:pPr indent="-171450" lvl="1" marL="742950" marR="0" rtl="0" algn="l">
              <a:lnSpc>
                <a:spcPct val="100000"/>
              </a:lnSpc>
              <a:spcBef>
                <a:spcPts val="360"/>
              </a:spcBef>
              <a:spcAft>
                <a:spcPts val="0"/>
              </a:spcAft>
              <a:buClr>
                <a:schemeClr val="dk1"/>
              </a:buClr>
              <a:buSzPts val="1800"/>
              <a:buFont typeface="Times New Roman"/>
              <a:buNone/>
            </a:pPr>
            <a:r>
              <a:t/>
            </a:r>
            <a:endParaRPr b="0" i="0" sz="1800" u="none" cap="none" strike="noStrike">
              <a:solidFill>
                <a:schemeClr val="dk1"/>
              </a:solidFill>
              <a:latin typeface="Times New Roman"/>
              <a:ea typeface="Times New Roman"/>
              <a:cs typeface="Times New Roman"/>
              <a:sym typeface="Times New Roman"/>
            </a:endParaRPr>
          </a:p>
          <a:p>
            <a:pPr indent="-127000" lvl="2" marL="1143000" marR="0" rtl="0" algn="l">
              <a:lnSpc>
                <a:spcPct val="100000"/>
              </a:lnSpc>
              <a:spcBef>
                <a:spcPts val="320"/>
              </a:spcBef>
              <a:spcAft>
                <a:spcPts val="0"/>
              </a:spcAft>
              <a:buClr>
                <a:schemeClr val="dk1"/>
              </a:buClr>
              <a:buSzPts val="1600"/>
              <a:buFont typeface="Times New Roman"/>
              <a:buNone/>
            </a:pPr>
            <a:r>
              <a:t/>
            </a:r>
            <a:endParaRPr b="0" i="0" sz="1600" u="none" cap="none" strike="noStrike">
              <a:solidFill>
                <a:schemeClr val="dk1"/>
              </a:solidFill>
              <a:latin typeface="Times New Roman"/>
              <a:ea typeface="Times New Roman"/>
              <a:cs typeface="Times New Roman"/>
              <a:sym typeface="Times New Roman"/>
            </a:endParaRPr>
          </a:p>
          <a:p>
            <a:pPr indent="-171450" lvl="1" marL="742950" marR="0" rtl="0" algn="l">
              <a:lnSpc>
                <a:spcPct val="100000"/>
              </a:lnSpc>
              <a:spcBef>
                <a:spcPts val="360"/>
              </a:spcBef>
              <a:spcAft>
                <a:spcPts val="0"/>
              </a:spcAft>
              <a:buClr>
                <a:schemeClr val="dk1"/>
              </a:buClr>
              <a:buSzPts val="1800"/>
              <a:buFont typeface="Times New Roman"/>
              <a:buNone/>
            </a:pPr>
            <a:r>
              <a:t/>
            </a:r>
            <a:endParaRPr b="0" i="0" sz="1800" u="none" cap="none" strike="noStrike">
              <a:solidFill>
                <a:schemeClr val="dk1"/>
              </a:solidFill>
              <a:latin typeface="Times New Roman"/>
              <a:ea typeface="Times New Roman"/>
              <a:cs typeface="Times New Roman"/>
              <a:sym typeface="Times New Roman"/>
            </a:endParaRPr>
          </a:p>
          <a:p>
            <a:pPr indent="-228600" lvl="0" marL="342900" marR="0" rtl="0" algn="l">
              <a:spcBef>
                <a:spcPts val="360"/>
              </a:spcBef>
              <a:spcAft>
                <a:spcPts val="0"/>
              </a:spcAft>
              <a:buClr>
                <a:schemeClr val="dk1"/>
              </a:buClr>
              <a:buSzPts val="1800"/>
              <a:buFont typeface="Times New Roman"/>
              <a:buNone/>
            </a:pPr>
            <a:r>
              <a:t/>
            </a:r>
            <a:endParaRPr b="0" i="0" sz="1800" u="none" cap="none" strike="noStrike">
              <a:solidFill>
                <a:schemeClr val="dk1"/>
              </a:solidFill>
              <a:latin typeface="Times New Roman"/>
              <a:ea typeface="Times New Roman"/>
              <a:cs typeface="Times New Roman"/>
              <a:sym typeface="Times New Roman"/>
            </a:endParaRPr>
          </a:p>
        </p:txBody>
      </p:sp>
      <p:sp>
        <p:nvSpPr>
          <p:cNvPr id="426" name="Google Shape;426;p46"/>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0" name="Shape 430"/>
        <p:cNvGrpSpPr/>
        <p:nvPr/>
      </p:nvGrpSpPr>
      <p:grpSpPr>
        <a:xfrm>
          <a:off x="0" y="0"/>
          <a:ext cx="0" cy="0"/>
          <a:chOff x="0" y="0"/>
          <a:chExt cx="0" cy="0"/>
        </a:xfrm>
      </p:grpSpPr>
      <p:sp>
        <p:nvSpPr>
          <p:cNvPr id="431" name="Google Shape;431;p47"/>
          <p:cNvSpPr txBox="1"/>
          <p:nvPr>
            <p:ph type="title"/>
          </p:nvPr>
        </p:nvSpPr>
        <p:spPr>
          <a:xfrm>
            <a:off x="676275" y="27051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Random restarts</a:t>
            </a:r>
            <a:endParaRPr/>
          </a:p>
        </p:txBody>
      </p:sp>
      <p:sp>
        <p:nvSpPr>
          <p:cNvPr id="432" name="Google Shape;432;p47"/>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6" name="Shape 436"/>
        <p:cNvGrpSpPr/>
        <p:nvPr/>
      </p:nvGrpSpPr>
      <p:grpSpPr>
        <a:xfrm>
          <a:off x="0" y="0"/>
          <a:ext cx="0" cy="0"/>
          <a:chOff x="0" y="0"/>
          <a:chExt cx="0" cy="0"/>
        </a:xfrm>
      </p:grpSpPr>
      <p:sp>
        <p:nvSpPr>
          <p:cNvPr id="437" name="Google Shape;437;p48"/>
          <p:cNvSpPr txBox="1"/>
          <p:nvPr>
            <p:ph type="title"/>
          </p:nvPr>
        </p:nvSpPr>
        <p:spPr>
          <a:xfrm>
            <a:off x="685800" y="85725"/>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Random restarts</a:t>
            </a:r>
            <a:endParaRPr/>
          </a:p>
        </p:txBody>
      </p:sp>
      <p:sp>
        <p:nvSpPr>
          <p:cNvPr id="438" name="Google Shape;438;p48"/>
          <p:cNvSpPr txBox="1"/>
          <p:nvPr>
            <p:ph idx="1" type="body"/>
          </p:nvPr>
        </p:nvSpPr>
        <p:spPr>
          <a:xfrm>
            <a:off x="476250" y="1247775"/>
            <a:ext cx="824865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000"/>
              <a:buFont typeface="Times New Roman"/>
              <a:buChar char="•"/>
            </a:pPr>
            <a:r>
              <a:rPr b="0" i="0" lang="en-US" sz="2000" u="none">
                <a:solidFill>
                  <a:schemeClr val="dk1"/>
                </a:solidFill>
                <a:latin typeface="Times New Roman"/>
                <a:ea typeface="Times New Roman"/>
                <a:cs typeface="Times New Roman"/>
                <a:sym typeface="Times New Roman"/>
              </a:rPr>
              <a:t>Sometimes it makes sense to keep restarting the CSP/SAT algorithm, using randomization in variable ordering [see, e.g., work by Carla Gomes </a:t>
            </a:r>
            <a:r>
              <a:rPr b="0" i="1" lang="en-US" sz="2000" u="none">
                <a:solidFill>
                  <a:schemeClr val="dk1"/>
                </a:solidFill>
                <a:latin typeface="Times New Roman"/>
                <a:ea typeface="Times New Roman"/>
                <a:cs typeface="Times New Roman"/>
                <a:sym typeface="Times New Roman"/>
              </a:rPr>
              <a:t>et al</a:t>
            </a:r>
            <a:r>
              <a:rPr b="0" i="0" lang="en-US" sz="2000" u="none">
                <a:solidFill>
                  <a:schemeClr val="dk1"/>
                </a:solidFill>
                <a:latin typeface="Times New Roman"/>
                <a:ea typeface="Times New Roman"/>
                <a:cs typeface="Times New Roman"/>
                <a:sym typeface="Times New Roman"/>
              </a:rPr>
              <a:t>.]</a:t>
            </a:r>
            <a:endParaRPr/>
          </a:p>
          <a:p>
            <a:pPr indent="-285750" lvl="1" marL="742950" marR="0" rtl="0" algn="l">
              <a:lnSpc>
                <a:spcPct val="100000"/>
              </a:lnSpc>
              <a:spcBef>
                <a:spcPts val="36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Avoids the very long run times of unlucky variable ordering</a:t>
            </a:r>
            <a:endParaRPr/>
          </a:p>
          <a:p>
            <a:pPr indent="-285750" lvl="1" marL="742950" marR="0" rtl="0" algn="l">
              <a:lnSpc>
                <a:spcPct val="100000"/>
              </a:lnSpc>
              <a:spcBef>
                <a:spcPts val="36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On many problems, yields faster algorithms</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Heavy-tailed runtime distribution is a sufficient condition for this</a:t>
            </a:r>
            <a:endParaRPr/>
          </a:p>
          <a:p>
            <a:pPr indent="-285750" lvl="1" marL="742950" marR="0" rtl="0" algn="l">
              <a:lnSpc>
                <a:spcPct val="100000"/>
              </a:lnSpc>
              <a:spcBef>
                <a:spcPts val="36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All good complete SAT solvers use random restarts nowadays</a:t>
            </a:r>
            <a:endParaRPr/>
          </a:p>
          <a:p>
            <a:pPr indent="-285750" lvl="1" marL="742950" marR="0" rtl="0" algn="l">
              <a:lnSpc>
                <a:spcPct val="100000"/>
              </a:lnSpc>
              <a:spcBef>
                <a:spcPts val="36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Clauses learned can be carried over across restarts</a:t>
            </a:r>
            <a:endParaRPr/>
          </a:p>
          <a:p>
            <a:pPr indent="-285750" lvl="1" marL="742950" marR="0" rtl="0" algn="l">
              <a:lnSpc>
                <a:spcPct val="100000"/>
              </a:lnSpc>
              <a:spcBef>
                <a:spcPts val="360"/>
              </a:spcBef>
              <a:spcAft>
                <a:spcPts val="0"/>
              </a:spcAft>
              <a:buClr>
                <a:srgbClr val="C00000"/>
              </a:buClr>
              <a:buSzPts val="1800"/>
              <a:buFont typeface="Times New Roman"/>
              <a:buChar char="–"/>
            </a:pPr>
            <a:r>
              <a:rPr b="0" i="0" lang="en-US" sz="1800" u="none" cap="none" strike="noStrike">
                <a:solidFill>
                  <a:srgbClr val="C00000"/>
                </a:solidFill>
                <a:latin typeface="Times New Roman"/>
                <a:ea typeface="Times New Roman"/>
                <a:cs typeface="Times New Roman"/>
                <a:sym typeface="Times New Roman"/>
              </a:rPr>
              <a:t>Experiments suggest it does not help on optimization problems (e.g., [Sandholm </a:t>
            </a:r>
            <a:r>
              <a:rPr b="0" i="1" lang="en-US" sz="1800" u="none" cap="none" strike="noStrike">
                <a:solidFill>
                  <a:srgbClr val="C00000"/>
                </a:solidFill>
                <a:latin typeface="Times New Roman"/>
                <a:ea typeface="Times New Roman"/>
                <a:cs typeface="Times New Roman"/>
                <a:sym typeface="Times New Roman"/>
              </a:rPr>
              <a:t>et al. </a:t>
            </a:r>
            <a:r>
              <a:rPr b="0" i="0" lang="en-US" sz="1800" u="none" cap="none" strike="noStrike">
                <a:solidFill>
                  <a:srgbClr val="C00000"/>
                </a:solidFill>
                <a:latin typeface="Times New Roman"/>
                <a:ea typeface="Times New Roman"/>
                <a:cs typeface="Times New Roman"/>
                <a:sym typeface="Times New Roman"/>
              </a:rPr>
              <a:t>IJCAI-01, Management Science 2006])</a:t>
            </a:r>
            <a:endParaRPr/>
          </a:p>
          <a:p>
            <a:pPr indent="-342900" lvl="0" marL="342900" marR="0" rtl="0" algn="l">
              <a:lnSpc>
                <a:spcPct val="100000"/>
              </a:lnSpc>
              <a:spcBef>
                <a:spcPts val="400"/>
              </a:spcBef>
              <a:spcAft>
                <a:spcPts val="0"/>
              </a:spcAft>
              <a:buClr>
                <a:schemeClr val="dk1"/>
              </a:buClr>
              <a:buSzPts val="2000"/>
              <a:buFont typeface="Times New Roman"/>
              <a:buChar char="•"/>
            </a:pPr>
            <a:r>
              <a:rPr b="0" i="0" lang="en-US" sz="2000" u="none">
                <a:solidFill>
                  <a:schemeClr val="dk1"/>
                </a:solidFill>
                <a:latin typeface="Times New Roman"/>
                <a:ea typeface="Times New Roman"/>
                <a:cs typeface="Times New Roman"/>
                <a:sym typeface="Times New Roman"/>
              </a:rPr>
              <a:t>When to restart?</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If there were a known runtime distribution, there would be one optimal restart time (i.e., time between restarts).  Denote by </a:t>
            </a:r>
            <a:r>
              <a:rPr b="0" i="1" lang="en-US" sz="1600" u="none" cap="none" strike="noStrike">
                <a:solidFill>
                  <a:schemeClr val="dk1"/>
                </a:solidFill>
                <a:latin typeface="Times New Roman"/>
                <a:ea typeface="Times New Roman"/>
                <a:cs typeface="Times New Roman"/>
                <a:sym typeface="Times New Roman"/>
              </a:rPr>
              <a:t>R</a:t>
            </a:r>
            <a:r>
              <a:rPr b="0" i="0" lang="en-US" sz="1600" u="none" cap="none" strike="noStrike">
                <a:solidFill>
                  <a:schemeClr val="dk1"/>
                </a:solidFill>
                <a:latin typeface="Times New Roman"/>
                <a:ea typeface="Times New Roman"/>
                <a:cs typeface="Times New Roman"/>
                <a:sym typeface="Times New Roman"/>
              </a:rPr>
              <a:t> the resulting expected total runtime</a:t>
            </a:r>
            <a:endParaRPr/>
          </a:p>
          <a:p>
            <a:pPr indent="-285750" lvl="1" marL="742950" marR="0" rtl="0" algn="l">
              <a:lnSpc>
                <a:spcPct val="100000"/>
              </a:lnSpc>
              <a:spcBef>
                <a:spcPts val="320"/>
              </a:spcBef>
              <a:spcAft>
                <a:spcPts val="0"/>
              </a:spcAft>
              <a:buClr>
                <a:schemeClr val="dk1"/>
              </a:buClr>
              <a:buSzPts val="1600"/>
              <a:buFont typeface="Times New Roman"/>
              <a:buChar char="–"/>
            </a:pPr>
            <a:r>
              <a:rPr b="0" i="0" lang="en-US" sz="1600" u="none" cap="none" strike="noStrike">
                <a:solidFill>
                  <a:schemeClr val="dk1"/>
                </a:solidFill>
                <a:latin typeface="Times New Roman"/>
                <a:ea typeface="Times New Roman"/>
                <a:cs typeface="Times New Roman"/>
                <a:sym typeface="Times New Roman"/>
              </a:rPr>
              <a:t>In practice the distribution is not known.  Luby-Sinclair-Zuckerman [1993] restart scheme (1,1,2,1,1,2,4, 1,1,2,1,1,2,4,8,…) achieves expected runtime ≤ </a:t>
            </a:r>
            <a:r>
              <a:rPr b="0" i="1" lang="en-US" sz="1600" u="none" cap="none" strike="noStrike">
                <a:solidFill>
                  <a:schemeClr val="dk1"/>
                </a:solidFill>
                <a:latin typeface="Times New Roman"/>
                <a:ea typeface="Times New Roman"/>
                <a:cs typeface="Times New Roman"/>
                <a:sym typeface="Times New Roman"/>
              </a:rPr>
              <a:t>R</a:t>
            </a:r>
            <a:r>
              <a:rPr b="0" i="0" lang="en-US" sz="1600" u="none" cap="none" strike="noStrike">
                <a:solidFill>
                  <a:schemeClr val="dk1"/>
                </a:solidFill>
                <a:latin typeface="Times New Roman"/>
                <a:ea typeface="Times New Roman"/>
                <a:cs typeface="Times New Roman"/>
                <a:sym typeface="Times New Roman"/>
              </a:rPr>
              <a:t>(192 log(</a:t>
            </a:r>
            <a:r>
              <a:rPr b="0" i="1" lang="en-US" sz="1600" u="none" cap="none" strike="noStrike">
                <a:solidFill>
                  <a:schemeClr val="dk1"/>
                </a:solidFill>
                <a:latin typeface="Times New Roman"/>
                <a:ea typeface="Times New Roman"/>
                <a:cs typeface="Times New Roman"/>
                <a:sym typeface="Times New Roman"/>
              </a:rPr>
              <a:t>R</a:t>
            </a:r>
            <a:r>
              <a:rPr b="0" i="0" lang="en-US" sz="1600" u="none" cap="none" strike="noStrike">
                <a:solidFill>
                  <a:schemeClr val="dk1"/>
                </a:solidFill>
                <a:latin typeface="Times New Roman"/>
                <a:ea typeface="Times New Roman"/>
                <a:cs typeface="Times New Roman"/>
                <a:sym typeface="Times New Roman"/>
              </a:rPr>
              <a:t>) + 5)</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Useful, and used, in practice</a:t>
            </a:r>
            <a:endParaRPr/>
          </a:p>
          <a:p>
            <a:pPr indent="-228600" lvl="2" marL="1143000" marR="0" rtl="0" algn="l">
              <a:lnSpc>
                <a:spcPct val="100000"/>
              </a:lnSpc>
              <a:spcBef>
                <a:spcPts val="280"/>
              </a:spcBef>
              <a:spcAft>
                <a:spcPts val="0"/>
              </a:spcAft>
              <a:buClr>
                <a:schemeClr val="dk1"/>
              </a:buClr>
              <a:buSzPts val="1400"/>
              <a:buFont typeface="Times New Roman"/>
              <a:buChar char="•"/>
            </a:pPr>
            <a:r>
              <a:rPr b="0" i="0" lang="en-US" sz="1400" u="none" cap="none" strike="noStrike">
                <a:solidFill>
                  <a:schemeClr val="dk1"/>
                </a:solidFill>
                <a:latin typeface="Times New Roman"/>
                <a:ea typeface="Times New Roman"/>
                <a:cs typeface="Times New Roman"/>
                <a:sym typeface="Times New Roman"/>
              </a:rPr>
              <a:t>The theorem was derived for independent runs, but here the nogood database (and the upper and lower bounds on the objective in case of optimization) can be carried over from one run to the next</a:t>
            </a:r>
            <a:endParaRPr/>
          </a:p>
        </p:txBody>
      </p:sp>
      <p:sp>
        <p:nvSpPr>
          <p:cNvPr id="439" name="Google Shape;439;p48"/>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3" name="Shape 443"/>
        <p:cNvGrpSpPr/>
        <p:nvPr/>
      </p:nvGrpSpPr>
      <p:grpSpPr>
        <a:xfrm>
          <a:off x="0" y="0"/>
          <a:ext cx="0" cy="0"/>
          <a:chOff x="0" y="0"/>
          <a:chExt cx="0" cy="0"/>
        </a:xfrm>
      </p:grpSpPr>
      <p:sp>
        <p:nvSpPr>
          <p:cNvPr id="444" name="Google Shape;444;p4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Phase transitions in CSPs</a:t>
            </a:r>
            <a:endParaRPr/>
          </a:p>
        </p:txBody>
      </p:sp>
      <p:sp>
        <p:nvSpPr>
          <p:cNvPr id="445" name="Google Shape;445;p4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3200"/>
              <a:buFont typeface="Times New Roman"/>
              <a:buNone/>
            </a:pPr>
            <a:r>
              <a:t/>
            </a:r>
            <a:endParaRPr sz="3200">
              <a:solidFill>
                <a:schemeClr val="dk1"/>
              </a:solidFill>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9" name="Shape 449"/>
        <p:cNvGrpSpPr/>
        <p:nvPr/>
      </p:nvGrpSpPr>
      <p:grpSpPr>
        <a:xfrm>
          <a:off x="0" y="0"/>
          <a:ext cx="0" cy="0"/>
          <a:chOff x="0" y="0"/>
          <a:chExt cx="0" cy="0"/>
        </a:xfrm>
      </p:grpSpPr>
      <p:sp>
        <p:nvSpPr>
          <p:cNvPr id="450" name="Google Shape;450;p50"/>
          <p:cNvSpPr txBox="1"/>
          <p:nvPr>
            <p:ph type="title"/>
          </p:nvPr>
        </p:nvSpPr>
        <p:spPr>
          <a:xfrm>
            <a:off x="685800" y="304800"/>
            <a:ext cx="7772400" cy="6858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“Order parameter” for 3SAT </a:t>
            </a:r>
            <a:r>
              <a:rPr b="0" i="0" lang="en-US" sz="3600" u="none" cap="none" strike="noStrike">
                <a:solidFill>
                  <a:schemeClr val="accent1"/>
                </a:solidFill>
                <a:latin typeface="Times New Roman"/>
                <a:ea typeface="Times New Roman"/>
                <a:cs typeface="Times New Roman"/>
                <a:sym typeface="Times New Roman"/>
              </a:rPr>
              <a:t>[Mitchell, Selman, Levesque AAAI-92]</a:t>
            </a:r>
            <a:endParaRPr/>
          </a:p>
        </p:txBody>
      </p:sp>
      <p:sp>
        <p:nvSpPr>
          <p:cNvPr id="451" name="Google Shape;451;p50"/>
          <p:cNvSpPr txBox="1"/>
          <p:nvPr>
            <p:ph idx="1" type="body"/>
          </p:nvPr>
        </p:nvSpPr>
        <p:spPr>
          <a:xfrm>
            <a:off x="685800" y="17526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 </a:t>
            </a:r>
            <a:r>
              <a:rPr b="0" i="0" lang="en-US" sz="3200" u="none">
                <a:solidFill>
                  <a:schemeClr val="dk1"/>
                </a:solidFill>
                <a:latin typeface="Noto Sans Symbols"/>
                <a:ea typeface="Noto Sans Symbols"/>
                <a:cs typeface="Noto Sans Symbols"/>
                <a:sym typeface="Noto Sans Symbols"/>
              </a:rPr>
              <a:t>β</a:t>
            </a:r>
            <a:r>
              <a:rPr b="0" i="0" lang="en-US" sz="3200" u="none">
                <a:solidFill>
                  <a:schemeClr val="dk1"/>
                </a:solidFill>
                <a:latin typeface="Times New Roman"/>
                <a:ea typeface="Times New Roman"/>
                <a:cs typeface="Times New Roman"/>
                <a:sym typeface="Times New Roman"/>
              </a:rPr>
              <a:t> = #clauses / # variables</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This predicts</a:t>
            </a:r>
            <a:endParaRPr/>
          </a:p>
          <a:p>
            <a:pPr indent="-285750" lvl="1" marL="74295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satisfiability </a:t>
            </a:r>
            <a:endParaRPr/>
          </a:p>
          <a:p>
            <a:pPr indent="-285750" lvl="1" marL="742950" marR="0" rtl="0" algn="l">
              <a:lnSpc>
                <a:spcPct val="10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hardness of finding a model</a:t>
            </a:r>
            <a:endParaRPr/>
          </a:p>
        </p:txBody>
      </p:sp>
      <p:sp>
        <p:nvSpPr>
          <p:cNvPr id="452" name="Google Shape;452;p50"/>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6" name="Shape 456"/>
        <p:cNvGrpSpPr/>
        <p:nvPr/>
      </p:nvGrpSpPr>
      <p:grpSpPr>
        <a:xfrm>
          <a:off x="0" y="0"/>
          <a:ext cx="0" cy="0"/>
          <a:chOff x="0" y="0"/>
          <a:chExt cx="0" cy="0"/>
        </a:xfrm>
      </p:grpSpPr>
      <p:pic>
        <p:nvPicPr>
          <p:cNvPr id="457" name="Google Shape;457;p51"/>
          <p:cNvPicPr preferRelativeResize="0"/>
          <p:nvPr/>
        </p:nvPicPr>
        <p:blipFill rotWithShape="1">
          <a:blip r:embed="rId3">
            <a:alphaModFix/>
          </a:blip>
          <a:srcRect b="0" l="0" r="0" t="0"/>
          <a:stretch/>
        </p:blipFill>
        <p:spPr>
          <a:xfrm>
            <a:off x="1089025" y="0"/>
            <a:ext cx="7140575" cy="6880225"/>
          </a:xfrm>
          <a:prstGeom prst="rect">
            <a:avLst/>
          </a:prstGeom>
          <a:noFill/>
          <a:ln>
            <a:noFill/>
          </a:ln>
        </p:spPr>
      </p:pic>
      <p:sp>
        <p:nvSpPr>
          <p:cNvPr id="458" name="Google Shape;458;p51"/>
          <p:cNvSpPr txBox="1"/>
          <p:nvPr>
            <p:ph idx="12" type="sldNum"/>
          </p:nvPr>
        </p:nvSpPr>
        <p:spPr>
          <a:xfrm>
            <a:off x="7105775" y="6522525"/>
            <a:ext cx="1905000" cy="2718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16"/>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2. Theorem Proving</a:t>
            </a:r>
            <a:endParaRPr/>
          </a:p>
        </p:txBody>
      </p:sp>
      <p:sp>
        <p:nvSpPr>
          <p:cNvPr id="116" name="Google Shape;116;p16"/>
          <p:cNvSpPr txBox="1"/>
          <p:nvPr>
            <p:ph idx="1" type="body"/>
          </p:nvPr>
        </p:nvSpPr>
        <p:spPr>
          <a:xfrm>
            <a:off x="427950" y="1828800"/>
            <a:ext cx="8030100" cy="46641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en-US"/>
              <a:t>Manipulate the constraints (formulae) by deriving new constraints.</a:t>
            </a:r>
            <a:endParaRPr/>
          </a:p>
          <a:p>
            <a:pPr indent="-431800" lvl="0" marL="914400" rtl="0" algn="l">
              <a:spcBef>
                <a:spcPts val="640"/>
              </a:spcBef>
              <a:spcAft>
                <a:spcPts val="0"/>
              </a:spcAft>
              <a:buSzPts val="3200"/>
              <a:buChar char="•"/>
            </a:pPr>
            <a:r>
              <a:rPr lang="en-US"/>
              <a:t>Use the resolution inference rule.</a:t>
            </a:r>
            <a:endParaRPr/>
          </a:p>
          <a:p>
            <a:pPr indent="-431800" lvl="0" marL="914400" rtl="0" algn="l">
              <a:spcBef>
                <a:spcPts val="0"/>
              </a:spcBef>
              <a:spcAft>
                <a:spcPts val="0"/>
              </a:spcAft>
              <a:buSzPts val="3200"/>
              <a:buChar char="•"/>
            </a:pPr>
            <a:r>
              <a:rPr lang="en-US"/>
              <a:t>Requires conjunctive normal form (CNF).</a:t>
            </a:r>
            <a:endParaRPr/>
          </a:p>
          <a:p>
            <a:pPr indent="-431800" lvl="0" marL="914400" rtl="0" algn="l">
              <a:spcBef>
                <a:spcPts val="0"/>
              </a:spcBef>
              <a:spcAft>
                <a:spcPts val="0"/>
              </a:spcAft>
              <a:buSzPts val="3200"/>
              <a:buChar char="•"/>
            </a:pPr>
            <a:r>
              <a:rPr lang="en-US"/>
              <a:t>Works great for definite clauses:</a:t>
            </a:r>
            <a:endParaRPr/>
          </a:p>
          <a:p>
            <a:pPr indent="-406400" lvl="1" marL="1371600" rtl="0" algn="l">
              <a:spcBef>
                <a:spcPts val="0"/>
              </a:spcBef>
              <a:spcAft>
                <a:spcPts val="0"/>
              </a:spcAft>
              <a:buSzPts val="2800"/>
              <a:buChar char="–"/>
            </a:pPr>
            <a:r>
              <a:rPr lang="en-US"/>
              <a:t>One positive literal per clause.</a:t>
            </a:r>
            <a:endParaRPr/>
          </a:p>
          <a:p>
            <a:pPr indent="-406400" lvl="1" marL="1371600" rtl="0" algn="l">
              <a:spcBef>
                <a:spcPts val="0"/>
              </a:spcBef>
              <a:spcAft>
                <a:spcPts val="0"/>
              </a:spcAft>
              <a:buSzPts val="2800"/>
              <a:buChar char="–"/>
            </a:pPr>
            <a:r>
              <a:rPr lang="en-US"/>
              <a:t>Inference is purely modus ponens.</a:t>
            </a:r>
            <a:endParaRPr/>
          </a:p>
          <a:p>
            <a:pPr indent="-431800" lvl="0" marL="914400" rtl="0" algn="l">
              <a:spcBef>
                <a:spcPts val="0"/>
              </a:spcBef>
              <a:spcAft>
                <a:spcPts val="0"/>
              </a:spcAft>
              <a:buSzPts val="3200"/>
              <a:buChar char="•"/>
            </a:pPr>
            <a:r>
              <a:rPr lang="en-US"/>
              <a:t>Can bog down if formulae are more complex.</a:t>
            </a:r>
            <a:endParaRPr/>
          </a:p>
          <a:p>
            <a:pPr indent="0" lvl="0" marL="0" rtl="0" algn="l">
              <a:spcBef>
                <a:spcPts val="640"/>
              </a:spcBef>
              <a:spcAft>
                <a:spcPts val="0"/>
              </a:spcAft>
              <a:buNone/>
            </a:pPr>
            <a:r>
              <a:t/>
            </a:r>
            <a:endParaRPr/>
          </a:p>
        </p:txBody>
      </p:sp>
      <p:sp>
        <p:nvSpPr>
          <p:cNvPr id="117" name="Google Shape;117;p16"/>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0">
  <p:cSld>
    <p:spTree>
      <p:nvGrpSpPr>
        <p:cNvPr id="462" name="Shape 462"/>
        <p:cNvGrpSpPr/>
        <p:nvPr/>
      </p:nvGrpSpPr>
      <p:grpSpPr>
        <a:xfrm>
          <a:off x="0" y="0"/>
          <a:ext cx="0" cy="0"/>
          <a:chOff x="0" y="0"/>
          <a:chExt cx="0" cy="0"/>
        </a:xfrm>
      </p:grpSpPr>
      <p:sp>
        <p:nvSpPr>
          <p:cNvPr id="463" name="Google Shape;463;p5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How would you capitalize on the phase transition in an algorithm?</a:t>
            </a:r>
            <a:endParaRPr/>
          </a:p>
        </p:txBody>
      </p:sp>
      <p:sp>
        <p:nvSpPr>
          <p:cNvPr id="464" name="Google Shape;464;p52"/>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8" name="Shape 468"/>
        <p:cNvGrpSpPr/>
        <p:nvPr/>
      </p:nvGrpSpPr>
      <p:grpSpPr>
        <a:xfrm>
          <a:off x="0" y="0"/>
          <a:ext cx="0" cy="0"/>
          <a:chOff x="0" y="0"/>
          <a:chExt cx="0" cy="0"/>
        </a:xfrm>
      </p:grpSpPr>
      <p:sp>
        <p:nvSpPr>
          <p:cNvPr id="469" name="Google Shape;469;p53"/>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Generality of the order parameter </a:t>
            </a:r>
            <a:r>
              <a:rPr b="0" i="0" lang="en-US" sz="4400" u="none" cap="none" strike="noStrike">
                <a:solidFill>
                  <a:schemeClr val="dk2"/>
                </a:solidFill>
                <a:latin typeface="Noto Sans Symbols"/>
                <a:ea typeface="Noto Sans Symbols"/>
                <a:cs typeface="Noto Sans Symbols"/>
                <a:sym typeface="Noto Sans Symbols"/>
              </a:rPr>
              <a:t>β</a:t>
            </a:r>
            <a:endParaRPr/>
          </a:p>
        </p:txBody>
      </p:sp>
      <p:sp>
        <p:nvSpPr>
          <p:cNvPr id="470" name="Google Shape;470;p5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The results seem quite general across model finding algorithms</a:t>
            </a:r>
            <a:endParaRPr/>
          </a:p>
          <a:p>
            <a:pPr indent="-342900" lvl="0" marL="342900" marR="0" rtl="0" algn="l">
              <a:lnSpc>
                <a:spcPct val="10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Other constraint satisfaction problems have order parameters as well</a:t>
            </a:r>
            <a:endParaRPr/>
          </a:p>
          <a:p>
            <a:pPr indent="-139700" lvl="0" marL="342900" marR="0" rtl="0" algn="l">
              <a:spcBef>
                <a:spcPts val="640"/>
              </a:spcBef>
              <a:spcAft>
                <a:spcPts val="0"/>
              </a:spcAft>
              <a:buClr>
                <a:schemeClr val="dk1"/>
              </a:buClr>
              <a:buSzPts val="3200"/>
              <a:buFont typeface="Times New Roman"/>
              <a:buNone/>
            </a:pPr>
            <a:r>
              <a:t/>
            </a:r>
            <a:endParaRPr b="0" i="0" sz="3200" u="none">
              <a:solidFill>
                <a:schemeClr val="dk1"/>
              </a:solidFill>
              <a:latin typeface="Times New Roman"/>
              <a:ea typeface="Times New Roman"/>
              <a:cs typeface="Times New Roman"/>
              <a:sym typeface="Times New Roman"/>
            </a:endParaRPr>
          </a:p>
        </p:txBody>
      </p:sp>
      <p:sp>
        <p:nvSpPr>
          <p:cNvPr id="471" name="Google Shape;471;p53"/>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5" name="Shape 475"/>
        <p:cNvGrpSpPr/>
        <p:nvPr/>
      </p:nvGrpSpPr>
      <p:grpSpPr>
        <a:xfrm>
          <a:off x="0" y="0"/>
          <a:ext cx="0" cy="0"/>
          <a:chOff x="0" y="0"/>
          <a:chExt cx="0" cy="0"/>
        </a:xfrm>
      </p:grpSpPr>
      <p:sp>
        <p:nvSpPr>
          <p:cNvPr id="476" name="Google Shape;476;p54"/>
          <p:cNvSpPr txBox="1"/>
          <p:nvPr>
            <p:ph type="title"/>
          </p:nvPr>
        </p:nvSpPr>
        <p:spPr>
          <a:xfrm>
            <a:off x="200025" y="600075"/>
            <a:ext cx="8734425"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000"/>
              <a:buFont typeface="Times New Roman"/>
              <a:buNone/>
            </a:pPr>
            <a:r>
              <a:rPr b="0" i="0" lang="en-US" sz="4000" u="none" cap="none" strike="noStrike">
                <a:solidFill>
                  <a:schemeClr val="dk2"/>
                </a:solidFill>
                <a:latin typeface="Times New Roman"/>
                <a:ea typeface="Times New Roman"/>
                <a:cs typeface="Times New Roman"/>
                <a:sym typeface="Times New Roman"/>
              </a:rPr>
              <a:t>…but the complexity peak does not occur (at least not in the same place) under all ways of generating SAT instances</a:t>
            </a:r>
            <a:endParaRPr/>
          </a:p>
        </p:txBody>
      </p:sp>
      <p:pic>
        <p:nvPicPr>
          <p:cNvPr id="477" name="Google Shape;477;p54"/>
          <p:cNvPicPr preferRelativeResize="0"/>
          <p:nvPr/>
        </p:nvPicPr>
        <p:blipFill rotWithShape="1">
          <a:blip r:embed="rId3">
            <a:alphaModFix/>
          </a:blip>
          <a:srcRect b="0" l="0" r="0" t="0"/>
          <a:stretch/>
        </p:blipFill>
        <p:spPr>
          <a:xfrm>
            <a:off x="533400" y="2743200"/>
            <a:ext cx="7543800" cy="3927475"/>
          </a:xfrm>
          <a:prstGeom prst="rect">
            <a:avLst/>
          </a:prstGeom>
          <a:noFill/>
          <a:ln>
            <a:noFill/>
          </a:ln>
        </p:spPr>
      </p:pic>
      <p:sp>
        <p:nvSpPr>
          <p:cNvPr id="478" name="Google Shape;478;p54"/>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2" name="Shape 482"/>
        <p:cNvGrpSpPr/>
        <p:nvPr/>
      </p:nvGrpSpPr>
      <p:grpSpPr>
        <a:xfrm>
          <a:off x="0" y="0"/>
          <a:ext cx="0" cy="0"/>
          <a:chOff x="0" y="0"/>
          <a:chExt cx="0" cy="0"/>
        </a:xfrm>
      </p:grpSpPr>
      <p:sp>
        <p:nvSpPr>
          <p:cNvPr id="483" name="Google Shape;483;p5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Iterative refinement (local search) algorithms for SAT</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8" name="Shape 488"/>
        <p:cNvGrpSpPr/>
        <p:nvPr/>
      </p:nvGrpSpPr>
      <p:grpSpPr>
        <a:xfrm>
          <a:off x="0" y="0"/>
          <a:ext cx="0" cy="0"/>
          <a:chOff x="0" y="0"/>
          <a:chExt cx="0" cy="0"/>
        </a:xfrm>
      </p:grpSpPr>
      <p:sp>
        <p:nvSpPr>
          <p:cNvPr id="489" name="Google Shape;489;p56"/>
          <p:cNvSpPr txBox="1"/>
          <p:nvPr>
            <p:ph type="title"/>
          </p:nvPr>
        </p:nvSpPr>
        <p:spPr>
          <a:xfrm>
            <a:off x="685800" y="228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W</a:t>
            </a:r>
            <a:r>
              <a:rPr lang="en-US" sz="3600"/>
              <a:t>ALK</a:t>
            </a:r>
            <a:r>
              <a:rPr lang="en-US"/>
              <a:t>SAT</a:t>
            </a:r>
            <a:endParaRPr/>
          </a:p>
        </p:txBody>
      </p:sp>
      <p:sp>
        <p:nvSpPr>
          <p:cNvPr id="490" name="Google Shape;490;p56"/>
          <p:cNvSpPr txBox="1"/>
          <p:nvPr>
            <p:ph idx="1" type="body"/>
          </p:nvPr>
        </p:nvSpPr>
        <p:spPr>
          <a:xfrm>
            <a:off x="685800" y="1588450"/>
            <a:ext cx="7772400" cy="48291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b="1" lang="en-US" sz="1800"/>
              <a:t>function</a:t>
            </a:r>
            <a:r>
              <a:rPr lang="en-US" sz="1800"/>
              <a:t> W</a:t>
            </a:r>
            <a:r>
              <a:rPr lang="en-US" sz="1400"/>
              <a:t>ALK</a:t>
            </a:r>
            <a:r>
              <a:rPr lang="en-US" sz="1800"/>
              <a:t>SAT(</a:t>
            </a:r>
            <a:r>
              <a:rPr i="1" lang="en-US" sz="1800"/>
              <a:t>clauses</a:t>
            </a:r>
            <a:r>
              <a:rPr lang="en-US" sz="1800"/>
              <a:t>, </a:t>
            </a:r>
            <a:r>
              <a:rPr i="1" lang="en-US" sz="1800"/>
              <a:t>p</a:t>
            </a:r>
            <a:r>
              <a:rPr lang="en-US" sz="1800"/>
              <a:t>, </a:t>
            </a:r>
            <a:r>
              <a:rPr i="1" lang="en-US" sz="1800"/>
              <a:t>max_flips</a:t>
            </a:r>
            <a:r>
              <a:rPr lang="en-US" sz="1800"/>
              <a:t>) </a:t>
            </a:r>
            <a:r>
              <a:rPr b="1" lang="en-US" sz="1800"/>
              <a:t>returns</a:t>
            </a:r>
            <a:r>
              <a:rPr lang="en-US" sz="1800"/>
              <a:t> a model or </a:t>
            </a:r>
            <a:r>
              <a:rPr i="1" lang="en-US" sz="1800"/>
              <a:t>failure</a:t>
            </a:r>
            <a:endParaRPr sz="1800"/>
          </a:p>
          <a:p>
            <a:pPr indent="0" lvl="0" marL="0" rtl="0" algn="l">
              <a:spcBef>
                <a:spcPts val="640"/>
              </a:spcBef>
              <a:spcAft>
                <a:spcPts val="0"/>
              </a:spcAft>
              <a:buNone/>
            </a:pPr>
            <a:r>
              <a:rPr lang="en-US" sz="1800"/>
              <a:t>    </a:t>
            </a:r>
            <a:r>
              <a:rPr b="1" lang="en-US" sz="1800"/>
              <a:t>inputs</a:t>
            </a:r>
            <a:r>
              <a:rPr lang="en-US" sz="1800"/>
              <a:t>: </a:t>
            </a:r>
            <a:r>
              <a:rPr i="1" lang="en-US" sz="1800"/>
              <a:t>clauses</a:t>
            </a:r>
            <a:r>
              <a:rPr lang="en-US" sz="1800"/>
              <a:t>, a set of clauses in propositional logic</a:t>
            </a:r>
            <a:endParaRPr sz="1800"/>
          </a:p>
          <a:p>
            <a:pPr indent="0" lvl="0" marL="0" rtl="0" algn="l">
              <a:spcBef>
                <a:spcPts val="640"/>
              </a:spcBef>
              <a:spcAft>
                <a:spcPts val="0"/>
              </a:spcAft>
              <a:buNone/>
            </a:pPr>
            <a:r>
              <a:rPr lang="en-US" sz="1800"/>
              <a:t>    </a:t>
            </a:r>
            <a:r>
              <a:rPr i="1" lang="en-US" sz="1800"/>
              <a:t>p</a:t>
            </a:r>
            <a:r>
              <a:rPr lang="en-US" sz="1800"/>
              <a:t>, the probability of choosing to do a random walk, typically around 0.5</a:t>
            </a:r>
            <a:endParaRPr sz="1800"/>
          </a:p>
          <a:p>
            <a:pPr indent="0" lvl="0" marL="0" rtl="0" algn="l">
              <a:spcBef>
                <a:spcPts val="640"/>
              </a:spcBef>
              <a:spcAft>
                <a:spcPts val="0"/>
              </a:spcAft>
              <a:buNone/>
            </a:pPr>
            <a:r>
              <a:rPr lang="en-US" sz="1800"/>
              <a:t>    </a:t>
            </a:r>
            <a:r>
              <a:rPr i="1" lang="en-US" sz="1800"/>
              <a:t>max_flips</a:t>
            </a:r>
            <a:r>
              <a:rPr lang="en-US" sz="1800"/>
              <a:t>, number of flips allowed before giving up</a:t>
            </a:r>
            <a:endParaRPr sz="1800"/>
          </a:p>
          <a:p>
            <a:pPr indent="0" lvl="0" marL="0" rtl="0" algn="l">
              <a:spcBef>
                <a:spcPts val="640"/>
              </a:spcBef>
              <a:spcAft>
                <a:spcPts val="0"/>
              </a:spcAft>
              <a:buNone/>
            </a:pPr>
            <a:r>
              <a:t/>
            </a:r>
            <a:endParaRPr sz="1800"/>
          </a:p>
          <a:p>
            <a:pPr indent="0" lvl="0" marL="0" rtl="0" algn="l">
              <a:spcBef>
                <a:spcPts val="640"/>
              </a:spcBef>
              <a:spcAft>
                <a:spcPts val="0"/>
              </a:spcAft>
              <a:buNone/>
            </a:pPr>
            <a:r>
              <a:rPr lang="en-US" sz="1800"/>
              <a:t>    </a:t>
            </a:r>
            <a:r>
              <a:rPr i="1" lang="en-US" sz="1800"/>
              <a:t>model</a:t>
            </a:r>
            <a:r>
              <a:rPr lang="en-US" sz="1800"/>
              <a:t> ← a random assignment of </a:t>
            </a:r>
            <a:r>
              <a:rPr i="1" lang="en-US" sz="1800"/>
              <a:t>true</a:t>
            </a:r>
            <a:r>
              <a:rPr lang="en-US" sz="1800"/>
              <a:t>/</a:t>
            </a:r>
            <a:r>
              <a:rPr i="1" lang="en-US" sz="1800"/>
              <a:t>false</a:t>
            </a:r>
            <a:r>
              <a:rPr lang="en-US" sz="1800"/>
              <a:t> to the symbols in </a:t>
            </a:r>
            <a:r>
              <a:rPr i="1" lang="en-US" sz="1800"/>
              <a:t>clauses</a:t>
            </a:r>
            <a:endParaRPr sz="1800"/>
          </a:p>
          <a:p>
            <a:pPr indent="0" lvl="0" marL="0" rtl="0" algn="l">
              <a:spcBef>
                <a:spcPts val="640"/>
              </a:spcBef>
              <a:spcAft>
                <a:spcPts val="0"/>
              </a:spcAft>
              <a:buNone/>
            </a:pPr>
            <a:r>
              <a:rPr lang="en-US" sz="1800"/>
              <a:t>    </a:t>
            </a:r>
            <a:r>
              <a:rPr b="1" lang="en-US" sz="1800"/>
              <a:t>for</a:t>
            </a:r>
            <a:r>
              <a:rPr lang="en-US" sz="1800"/>
              <a:t> i = 1 </a:t>
            </a:r>
            <a:r>
              <a:rPr b="1" lang="en-US" sz="1800"/>
              <a:t>to</a:t>
            </a:r>
            <a:r>
              <a:rPr lang="en-US" sz="1800"/>
              <a:t> </a:t>
            </a:r>
            <a:r>
              <a:rPr i="1" lang="en-US" sz="1800"/>
              <a:t>max_flips</a:t>
            </a:r>
            <a:r>
              <a:rPr b="1" lang="en-US" sz="1800"/>
              <a:t> do</a:t>
            </a:r>
            <a:endParaRPr b="1" sz="1800"/>
          </a:p>
          <a:p>
            <a:pPr indent="0" lvl="0" marL="0" rtl="0" algn="l">
              <a:spcBef>
                <a:spcPts val="640"/>
              </a:spcBef>
              <a:spcAft>
                <a:spcPts val="0"/>
              </a:spcAft>
              <a:buNone/>
            </a:pPr>
            <a:r>
              <a:rPr b="1" lang="en-US" sz="1800"/>
              <a:t>        if </a:t>
            </a:r>
            <a:r>
              <a:rPr i="1" lang="en-US" sz="1800"/>
              <a:t>model</a:t>
            </a:r>
            <a:r>
              <a:rPr lang="en-US" sz="1800"/>
              <a:t> satisfies </a:t>
            </a:r>
            <a:r>
              <a:rPr i="1" lang="en-US" sz="1800"/>
              <a:t>clauses</a:t>
            </a:r>
            <a:r>
              <a:rPr lang="en-US" sz="1800"/>
              <a:t> </a:t>
            </a:r>
            <a:r>
              <a:rPr b="1" lang="en-US" sz="1800"/>
              <a:t>then return </a:t>
            </a:r>
            <a:r>
              <a:rPr i="1" lang="en-US" sz="1800"/>
              <a:t>model</a:t>
            </a:r>
            <a:endParaRPr sz="1800"/>
          </a:p>
          <a:p>
            <a:pPr indent="0" lvl="0" marL="0" rtl="0" algn="l">
              <a:spcBef>
                <a:spcPts val="640"/>
              </a:spcBef>
              <a:spcAft>
                <a:spcPts val="0"/>
              </a:spcAft>
              <a:buNone/>
            </a:pPr>
            <a:r>
              <a:rPr lang="en-US" sz="1800"/>
              <a:t>        </a:t>
            </a:r>
            <a:r>
              <a:rPr i="1" lang="en-US" sz="1800"/>
              <a:t>clause</a:t>
            </a:r>
            <a:r>
              <a:rPr lang="en-US" sz="1800"/>
              <a:t> ←a randomly selected clause from </a:t>
            </a:r>
            <a:r>
              <a:rPr i="1" lang="en-US" sz="1800"/>
              <a:t>clauses</a:t>
            </a:r>
            <a:r>
              <a:rPr lang="en-US" sz="1800"/>
              <a:t> that is </a:t>
            </a:r>
            <a:r>
              <a:rPr i="1" lang="en-US" sz="1800"/>
              <a:t>false</a:t>
            </a:r>
            <a:r>
              <a:rPr lang="en-US" sz="1800"/>
              <a:t> in </a:t>
            </a:r>
            <a:r>
              <a:rPr i="1" lang="en-US" sz="1800"/>
              <a:t>model</a:t>
            </a:r>
            <a:endParaRPr sz="1800"/>
          </a:p>
          <a:p>
            <a:pPr indent="0" lvl="0" marL="0" rtl="0" algn="l">
              <a:spcBef>
                <a:spcPts val="640"/>
              </a:spcBef>
              <a:spcAft>
                <a:spcPts val="0"/>
              </a:spcAft>
              <a:buNone/>
            </a:pPr>
            <a:r>
              <a:rPr lang="en-US" sz="1800"/>
              <a:t>        </a:t>
            </a:r>
            <a:r>
              <a:rPr b="1" lang="en-US" sz="1800"/>
              <a:t>with probability</a:t>
            </a:r>
            <a:r>
              <a:rPr lang="en-US" sz="1800"/>
              <a:t> </a:t>
            </a:r>
            <a:r>
              <a:rPr i="1" lang="en-US" sz="1800"/>
              <a:t>p</a:t>
            </a:r>
            <a:r>
              <a:rPr lang="en-US" sz="1800"/>
              <a:t> flip the value in </a:t>
            </a:r>
            <a:r>
              <a:rPr i="1" lang="en-US" sz="1800"/>
              <a:t>model</a:t>
            </a:r>
            <a:r>
              <a:rPr lang="en-US" sz="1800"/>
              <a:t> of </a:t>
            </a:r>
            <a:br>
              <a:rPr lang="en-US" sz="1800"/>
            </a:br>
            <a:r>
              <a:rPr lang="en-US" sz="1800"/>
              <a:t>                         a randomly selected symbol from </a:t>
            </a:r>
            <a:r>
              <a:rPr i="1" lang="en-US" sz="1800"/>
              <a:t>clause</a:t>
            </a:r>
            <a:endParaRPr i="1" sz="1800"/>
          </a:p>
          <a:p>
            <a:pPr indent="0" lvl="0" marL="0" rtl="0" algn="l">
              <a:spcBef>
                <a:spcPts val="640"/>
              </a:spcBef>
              <a:spcAft>
                <a:spcPts val="0"/>
              </a:spcAft>
              <a:buNone/>
            </a:pPr>
            <a:r>
              <a:rPr i="1" lang="en-US" sz="1800"/>
              <a:t>        </a:t>
            </a:r>
            <a:r>
              <a:rPr b="1" lang="en-US" sz="1800"/>
              <a:t>else</a:t>
            </a:r>
            <a:r>
              <a:rPr lang="en-US" sz="1800"/>
              <a:t> flip whichever symbol in </a:t>
            </a:r>
            <a:r>
              <a:rPr i="1" lang="en-US" sz="1800"/>
              <a:t>clause</a:t>
            </a:r>
            <a:r>
              <a:rPr lang="en-US" sz="1800"/>
              <a:t> maximizes the # of satisfied clauses</a:t>
            </a:r>
            <a:endParaRPr sz="1800"/>
          </a:p>
          <a:p>
            <a:pPr indent="0" lvl="0" marL="0" rtl="0" algn="l">
              <a:spcBef>
                <a:spcPts val="640"/>
              </a:spcBef>
              <a:spcAft>
                <a:spcPts val="0"/>
              </a:spcAft>
              <a:buNone/>
            </a:pPr>
            <a:r>
              <a:rPr lang="en-US" sz="1800"/>
              <a:t>    </a:t>
            </a:r>
            <a:r>
              <a:rPr b="1" lang="en-US" sz="1800"/>
              <a:t>return</a:t>
            </a:r>
            <a:r>
              <a:rPr lang="en-US" sz="1800"/>
              <a:t> </a:t>
            </a:r>
            <a:r>
              <a:rPr i="1" lang="en-US" sz="1800"/>
              <a:t>failure</a:t>
            </a:r>
            <a:endParaRPr i="1" sz="1800"/>
          </a:p>
        </p:txBody>
      </p:sp>
      <p:sp>
        <p:nvSpPr>
          <p:cNvPr id="491" name="Google Shape;491;p56"/>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5" name="Shape 495"/>
        <p:cNvGrpSpPr/>
        <p:nvPr/>
      </p:nvGrpSpPr>
      <p:grpSpPr>
        <a:xfrm>
          <a:off x="0" y="0"/>
          <a:ext cx="0" cy="0"/>
          <a:chOff x="0" y="0"/>
          <a:chExt cx="0" cy="0"/>
        </a:xfrm>
      </p:grpSpPr>
      <p:sp>
        <p:nvSpPr>
          <p:cNvPr id="496" name="Google Shape;496;p57"/>
          <p:cNvSpPr txBox="1"/>
          <p:nvPr>
            <p:ph type="title"/>
          </p:nvPr>
        </p:nvSpPr>
        <p:spPr>
          <a:xfrm>
            <a:off x="152400" y="180975"/>
            <a:ext cx="8915400" cy="5429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GSAT </a:t>
            </a:r>
            <a:r>
              <a:rPr b="0" i="0" lang="en-US" sz="3200" u="none" cap="none" strike="noStrike">
                <a:solidFill>
                  <a:schemeClr val="accent1"/>
                </a:solidFill>
                <a:latin typeface="Times New Roman"/>
                <a:ea typeface="Times New Roman"/>
                <a:cs typeface="Times New Roman"/>
                <a:sym typeface="Times New Roman"/>
              </a:rPr>
              <a:t>[Selman, Levesque, Mitchell AAAI-92]</a:t>
            </a:r>
            <a:r>
              <a:rPr b="0" i="0" lang="en-US" sz="4400" u="none" cap="none" strike="noStrike">
                <a:solidFill>
                  <a:schemeClr val="dk2"/>
                </a:solidFill>
                <a:latin typeface="Times New Roman"/>
                <a:ea typeface="Times New Roman"/>
                <a:cs typeface="Times New Roman"/>
                <a:sym typeface="Times New Roman"/>
              </a:rPr>
              <a:t> </a:t>
            </a:r>
            <a:br>
              <a:rPr b="0" i="0" lang="en-US" sz="4400" u="none" cap="none" strike="noStrike">
                <a:solidFill>
                  <a:schemeClr val="dk2"/>
                </a:solidFill>
                <a:latin typeface="Times New Roman"/>
                <a:ea typeface="Times New Roman"/>
                <a:cs typeface="Times New Roman"/>
                <a:sym typeface="Times New Roman"/>
              </a:rPr>
            </a:br>
            <a:r>
              <a:rPr b="0" i="0" lang="en-US" sz="2800" u="none" cap="none" strike="noStrike">
                <a:solidFill>
                  <a:schemeClr val="dk2"/>
                </a:solidFill>
                <a:latin typeface="Times New Roman"/>
                <a:ea typeface="Times New Roman"/>
                <a:cs typeface="Times New Roman"/>
                <a:sym typeface="Times New Roman"/>
              </a:rPr>
              <a:t>(= a local search algorithm for model finding)</a:t>
            </a:r>
            <a:endParaRPr/>
          </a:p>
        </p:txBody>
      </p:sp>
      <p:pic>
        <p:nvPicPr>
          <p:cNvPr id="497" name="Google Shape;497;p57"/>
          <p:cNvPicPr preferRelativeResize="0"/>
          <p:nvPr/>
        </p:nvPicPr>
        <p:blipFill rotWithShape="1">
          <a:blip r:embed="rId3">
            <a:alphaModFix/>
          </a:blip>
          <a:srcRect b="0" l="0" r="0" t="0"/>
          <a:stretch/>
        </p:blipFill>
        <p:spPr>
          <a:xfrm>
            <a:off x="457200" y="1001712"/>
            <a:ext cx="8305800" cy="3875087"/>
          </a:xfrm>
          <a:prstGeom prst="rect">
            <a:avLst/>
          </a:prstGeom>
          <a:noFill/>
          <a:ln>
            <a:noFill/>
          </a:ln>
        </p:spPr>
      </p:pic>
      <p:sp>
        <p:nvSpPr>
          <p:cNvPr id="498" name="Google Shape;498;p57"/>
          <p:cNvSpPr txBox="1"/>
          <p:nvPr/>
        </p:nvSpPr>
        <p:spPr>
          <a:xfrm>
            <a:off x="3048000" y="4724400"/>
            <a:ext cx="40386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CC0000"/>
              </a:buClr>
              <a:buSzPts val="2400"/>
              <a:buFont typeface="Times New Roman"/>
              <a:buNone/>
            </a:pPr>
            <a:r>
              <a:rPr b="0" i="0" lang="en-US" sz="2400" u="none">
                <a:solidFill>
                  <a:srgbClr val="CC0000"/>
                </a:solidFill>
                <a:latin typeface="Times New Roman"/>
                <a:ea typeface="Times New Roman"/>
                <a:cs typeface="Times New Roman"/>
                <a:sym typeface="Times New Roman"/>
              </a:rPr>
              <a:t>Incomplete</a:t>
            </a:r>
            <a:r>
              <a:rPr b="0" i="0" lang="en-US" sz="2400" u="none">
                <a:solidFill>
                  <a:schemeClr val="dk1"/>
                </a:solidFill>
                <a:latin typeface="Times New Roman"/>
                <a:ea typeface="Times New Roman"/>
                <a:cs typeface="Times New Roman"/>
                <a:sym typeface="Times New Roman"/>
              </a:rPr>
              <a:t> (unless restart a lot)</a:t>
            </a:r>
            <a:endParaRPr/>
          </a:p>
        </p:txBody>
      </p:sp>
      <p:grpSp>
        <p:nvGrpSpPr>
          <p:cNvPr id="499" name="Google Shape;499;p57"/>
          <p:cNvGrpSpPr/>
          <p:nvPr/>
        </p:nvGrpSpPr>
        <p:grpSpPr>
          <a:xfrm>
            <a:off x="76200" y="4876800"/>
            <a:ext cx="3975100" cy="1995488"/>
            <a:chOff x="0" y="4862512"/>
            <a:chExt cx="3975100" cy="1995488"/>
          </a:xfrm>
        </p:grpSpPr>
        <p:cxnSp>
          <p:nvCxnSpPr>
            <p:cNvPr id="500" name="Google Shape;500;p57"/>
            <p:cNvCxnSpPr/>
            <p:nvPr/>
          </p:nvCxnSpPr>
          <p:spPr>
            <a:xfrm rot="10800000">
              <a:off x="609600" y="5181600"/>
              <a:ext cx="0" cy="1447800"/>
            </a:xfrm>
            <a:prstGeom prst="straightConnector1">
              <a:avLst/>
            </a:prstGeom>
            <a:noFill/>
            <a:ln cap="flat" cmpd="sng" w="9525">
              <a:solidFill>
                <a:schemeClr val="dk1"/>
              </a:solidFill>
              <a:prstDash val="solid"/>
              <a:miter lim="800000"/>
              <a:headEnd len="med" w="med" type="none"/>
              <a:tailEnd len="med" w="med" type="triangle"/>
            </a:ln>
          </p:spPr>
        </p:cxnSp>
        <p:cxnSp>
          <p:nvCxnSpPr>
            <p:cNvPr id="501" name="Google Shape;501;p57"/>
            <p:cNvCxnSpPr/>
            <p:nvPr/>
          </p:nvCxnSpPr>
          <p:spPr>
            <a:xfrm>
              <a:off x="609600" y="6629400"/>
              <a:ext cx="2438400" cy="0"/>
            </a:xfrm>
            <a:prstGeom prst="straightConnector1">
              <a:avLst/>
            </a:prstGeom>
            <a:noFill/>
            <a:ln cap="flat" cmpd="sng" w="9525">
              <a:solidFill>
                <a:schemeClr val="dk1"/>
              </a:solidFill>
              <a:prstDash val="solid"/>
              <a:miter lim="800000"/>
              <a:headEnd len="med" w="med" type="none"/>
              <a:tailEnd len="med" w="med" type="triangle"/>
            </a:ln>
          </p:spPr>
        </p:cxnSp>
        <p:sp>
          <p:nvSpPr>
            <p:cNvPr id="502" name="Google Shape;502;p57"/>
            <p:cNvSpPr txBox="1"/>
            <p:nvPr/>
          </p:nvSpPr>
          <p:spPr>
            <a:xfrm>
              <a:off x="0" y="5257800"/>
              <a:ext cx="590550" cy="1314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2000</a:t>
              </a:r>
              <a:endParaRPr/>
            </a:p>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1600</a:t>
              </a:r>
              <a:endParaRPr/>
            </a:p>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1200</a:t>
              </a:r>
              <a:endParaRPr/>
            </a:p>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800</a:t>
              </a:r>
              <a:endParaRPr/>
            </a:p>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400</a:t>
              </a:r>
              <a:endParaRPr/>
            </a:p>
          </p:txBody>
        </p:sp>
        <p:sp>
          <p:nvSpPr>
            <p:cNvPr id="503" name="Google Shape;503;p57"/>
            <p:cNvSpPr txBox="1"/>
            <p:nvPr/>
          </p:nvSpPr>
          <p:spPr>
            <a:xfrm>
              <a:off x="60325" y="4862512"/>
              <a:ext cx="1412875" cy="3365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Avg. total flips</a:t>
              </a:r>
              <a:endParaRPr/>
            </a:p>
          </p:txBody>
        </p:sp>
        <p:sp>
          <p:nvSpPr>
            <p:cNvPr id="504" name="Google Shape;504;p57"/>
            <p:cNvSpPr txBox="1"/>
            <p:nvPr/>
          </p:nvSpPr>
          <p:spPr>
            <a:xfrm>
              <a:off x="914400" y="6521450"/>
              <a:ext cx="1047750" cy="3365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100     200</a:t>
              </a:r>
              <a:endParaRPr/>
            </a:p>
          </p:txBody>
        </p:sp>
        <p:sp>
          <p:nvSpPr>
            <p:cNvPr id="505" name="Google Shape;505;p57"/>
            <p:cNvSpPr/>
            <p:nvPr/>
          </p:nvSpPr>
          <p:spPr>
            <a:xfrm>
              <a:off x="723900" y="5535612"/>
              <a:ext cx="1789112" cy="674687"/>
            </a:xfrm>
            <a:custGeom>
              <a:rect b="b" l="l" r="r" t="t"/>
              <a:pathLst>
                <a:path extrusionOk="0" h="425" w="1127">
                  <a:moveTo>
                    <a:pt x="0" y="11"/>
                  </a:moveTo>
                  <a:cubicBezTo>
                    <a:pt x="8" y="35"/>
                    <a:pt x="15" y="45"/>
                    <a:pt x="36" y="59"/>
                  </a:cubicBezTo>
                  <a:cubicBezTo>
                    <a:pt x="53" y="111"/>
                    <a:pt x="29" y="32"/>
                    <a:pt x="48" y="155"/>
                  </a:cubicBezTo>
                  <a:cubicBezTo>
                    <a:pt x="50" y="167"/>
                    <a:pt x="57" y="179"/>
                    <a:pt x="60" y="191"/>
                  </a:cubicBezTo>
                  <a:cubicBezTo>
                    <a:pt x="65" y="211"/>
                    <a:pt x="78" y="251"/>
                    <a:pt x="78" y="251"/>
                  </a:cubicBezTo>
                  <a:cubicBezTo>
                    <a:pt x="78" y="255"/>
                    <a:pt x="88" y="349"/>
                    <a:pt x="96" y="359"/>
                  </a:cubicBezTo>
                  <a:cubicBezTo>
                    <a:pt x="105" y="370"/>
                    <a:pt x="132" y="383"/>
                    <a:pt x="132" y="383"/>
                  </a:cubicBezTo>
                  <a:cubicBezTo>
                    <a:pt x="148" y="407"/>
                    <a:pt x="182" y="418"/>
                    <a:pt x="210" y="425"/>
                  </a:cubicBezTo>
                  <a:cubicBezTo>
                    <a:pt x="282" y="407"/>
                    <a:pt x="346" y="384"/>
                    <a:pt x="420" y="377"/>
                  </a:cubicBezTo>
                  <a:cubicBezTo>
                    <a:pt x="446" y="368"/>
                    <a:pt x="467" y="352"/>
                    <a:pt x="492" y="341"/>
                  </a:cubicBezTo>
                  <a:cubicBezTo>
                    <a:pt x="533" y="323"/>
                    <a:pt x="544" y="324"/>
                    <a:pt x="582" y="299"/>
                  </a:cubicBezTo>
                  <a:cubicBezTo>
                    <a:pt x="600" y="287"/>
                    <a:pt x="626" y="295"/>
                    <a:pt x="648" y="293"/>
                  </a:cubicBezTo>
                  <a:cubicBezTo>
                    <a:pt x="685" y="284"/>
                    <a:pt x="719" y="270"/>
                    <a:pt x="756" y="263"/>
                  </a:cubicBezTo>
                  <a:cubicBezTo>
                    <a:pt x="775" y="250"/>
                    <a:pt x="794" y="240"/>
                    <a:pt x="816" y="233"/>
                  </a:cubicBezTo>
                  <a:cubicBezTo>
                    <a:pt x="843" y="206"/>
                    <a:pt x="879" y="202"/>
                    <a:pt x="912" y="185"/>
                  </a:cubicBezTo>
                  <a:cubicBezTo>
                    <a:pt x="938" y="172"/>
                    <a:pt x="924" y="174"/>
                    <a:pt x="948" y="155"/>
                  </a:cubicBezTo>
                  <a:cubicBezTo>
                    <a:pt x="968" y="139"/>
                    <a:pt x="1001" y="126"/>
                    <a:pt x="1020" y="107"/>
                  </a:cubicBezTo>
                  <a:cubicBezTo>
                    <a:pt x="1038" y="89"/>
                    <a:pt x="1056" y="71"/>
                    <a:pt x="1074" y="53"/>
                  </a:cubicBezTo>
                  <a:cubicBezTo>
                    <a:pt x="1127" y="0"/>
                    <a:pt x="1099" y="50"/>
                    <a:pt x="1116" y="17"/>
                  </a:cubicBezTo>
                </a:path>
              </a:pathLst>
            </a:cu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506" name="Google Shape;506;p57"/>
            <p:cNvSpPr txBox="1"/>
            <p:nvPr/>
          </p:nvSpPr>
          <p:spPr>
            <a:xfrm>
              <a:off x="1219200" y="5181600"/>
              <a:ext cx="2755900" cy="3365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50 variables, 215 3SAT clauses</a:t>
              </a:r>
              <a:endParaRPr/>
            </a:p>
          </p:txBody>
        </p:sp>
        <p:sp>
          <p:nvSpPr>
            <p:cNvPr id="507" name="Google Shape;507;p57"/>
            <p:cNvSpPr txBox="1"/>
            <p:nvPr/>
          </p:nvSpPr>
          <p:spPr>
            <a:xfrm>
              <a:off x="2270125" y="6310312"/>
              <a:ext cx="1147762" cy="3365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max-climbs</a:t>
              </a:r>
              <a:endParaRPr/>
            </a:p>
          </p:txBody>
        </p:sp>
      </p:grpSp>
      <p:sp>
        <p:nvSpPr>
          <p:cNvPr id="508" name="Google Shape;508;p57"/>
          <p:cNvSpPr txBox="1"/>
          <p:nvPr/>
        </p:nvSpPr>
        <p:spPr>
          <a:xfrm>
            <a:off x="4419600" y="5562600"/>
            <a:ext cx="4511675" cy="1187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Greediness is not essential as long as climbs and sideways moves are preferred over downward moves.</a:t>
            </a:r>
            <a:endParaRPr/>
          </a:p>
        </p:txBody>
      </p:sp>
      <p:sp>
        <p:nvSpPr>
          <p:cNvPr id="509" name="Google Shape;509;p57"/>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3" name="Shape 513"/>
        <p:cNvGrpSpPr/>
        <p:nvPr/>
      </p:nvGrpSpPr>
      <p:grpSpPr>
        <a:xfrm>
          <a:off x="0" y="0"/>
          <a:ext cx="0" cy="0"/>
          <a:chOff x="0" y="0"/>
          <a:chExt cx="0" cy="0"/>
        </a:xfrm>
      </p:grpSpPr>
      <p:sp>
        <p:nvSpPr>
          <p:cNvPr id="514" name="Google Shape;514;p58"/>
          <p:cNvSpPr txBox="1"/>
          <p:nvPr>
            <p:ph type="title"/>
          </p:nvPr>
        </p:nvSpPr>
        <p:spPr>
          <a:xfrm>
            <a:off x="533400" y="381000"/>
            <a:ext cx="8229600" cy="990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Times New Roman"/>
              <a:buNone/>
            </a:pPr>
            <a:r>
              <a:rPr b="0" i="0" lang="en-US" sz="4400" u="none" cap="none" strike="noStrike">
                <a:solidFill>
                  <a:schemeClr val="dk2"/>
                </a:solidFill>
                <a:latin typeface="Times New Roman"/>
                <a:ea typeface="Times New Roman"/>
                <a:cs typeface="Times New Roman"/>
                <a:sym typeface="Times New Roman"/>
              </a:rPr>
              <a:t>BREAKOUT algorithm </a:t>
            </a:r>
            <a:r>
              <a:rPr b="0" i="0" lang="en-US" sz="2400" u="none" cap="none" strike="noStrike">
                <a:solidFill>
                  <a:schemeClr val="accent1"/>
                </a:solidFill>
                <a:latin typeface="Times New Roman"/>
                <a:ea typeface="Times New Roman"/>
                <a:cs typeface="Times New Roman"/>
                <a:sym typeface="Times New Roman"/>
              </a:rPr>
              <a:t>[Morris AAAI-93]</a:t>
            </a:r>
            <a:endParaRPr/>
          </a:p>
        </p:txBody>
      </p:sp>
      <p:sp>
        <p:nvSpPr>
          <p:cNvPr id="515" name="Google Shape;515;p58"/>
          <p:cNvSpPr txBox="1"/>
          <p:nvPr/>
        </p:nvSpPr>
        <p:spPr>
          <a:xfrm>
            <a:off x="533400" y="1524000"/>
            <a:ext cx="8245475" cy="23082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Initialize all variables P</a:t>
            </a:r>
            <a:r>
              <a:rPr b="0" baseline="-25000" i="0" lang="en-US" sz="2400" u="none">
                <a:solidFill>
                  <a:schemeClr val="dk1"/>
                </a:solidFill>
                <a:latin typeface="Times New Roman"/>
                <a:ea typeface="Times New Roman"/>
                <a:cs typeface="Times New Roman"/>
                <a:sym typeface="Times New Roman"/>
              </a:rPr>
              <a:t>i</a:t>
            </a:r>
            <a:r>
              <a:rPr b="0" i="0" lang="en-US" sz="2400" u="none">
                <a:solidFill>
                  <a:schemeClr val="dk1"/>
                </a:solidFill>
                <a:latin typeface="Times New Roman"/>
                <a:ea typeface="Times New Roman"/>
                <a:cs typeface="Times New Roman"/>
                <a:sym typeface="Times New Roman"/>
              </a:rPr>
              <a:t> randomly</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UNTIL current state is a solution</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IF current state is not a local minimum</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THEN make any local change that reduces the total cost</a:t>
            </a:r>
            <a:br>
              <a:rPr lang="en-US" sz="2400">
                <a:solidFill>
                  <a:schemeClr val="dk1"/>
                </a:solidFill>
                <a:latin typeface="Times New Roman"/>
                <a:ea typeface="Times New Roman"/>
                <a:cs typeface="Times New Roman"/>
                <a:sym typeface="Times New Roman"/>
              </a:rPr>
            </a:br>
            <a:r>
              <a:rPr lang="en-US" sz="2400">
                <a:solidFill>
                  <a:schemeClr val="dk1"/>
                </a:solidFill>
                <a:latin typeface="Times New Roman"/>
                <a:ea typeface="Times New Roman"/>
                <a:cs typeface="Times New Roman"/>
                <a:sym typeface="Times New Roman"/>
              </a:rPr>
              <a:t>		</a:t>
            </a:r>
            <a:r>
              <a:rPr b="0" i="0" lang="en-US" sz="2400" u="none">
                <a:solidFill>
                  <a:schemeClr val="dk1"/>
                </a:solidFill>
                <a:latin typeface="Times New Roman"/>
                <a:ea typeface="Times New Roman"/>
                <a:cs typeface="Times New Roman"/>
                <a:sym typeface="Times New Roman"/>
              </a:rPr>
              <a:t>(i.e., flip one P</a:t>
            </a:r>
            <a:r>
              <a:rPr b="0" baseline="-25000" i="0" lang="en-US" sz="2400" u="none">
                <a:solidFill>
                  <a:schemeClr val="dk1"/>
                </a:solidFill>
                <a:latin typeface="Times New Roman"/>
                <a:ea typeface="Times New Roman"/>
                <a:cs typeface="Times New Roman"/>
                <a:sym typeface="Times New Roman"/>
              </a:rPr>
              <a:t>i</a:t>
            </a:r>
            <a:r>
              <a:rPr b="0" i="0" lang="en-US" sz="2400" u="none">
                <a:solidFill>
                  <a:schemeClr val="dk1"/>
                </a:solidFill>
                <a:latin typeface="Times New Roman"/>
                <a:ea typeface="Times New Roman"/>
                <a:cs typeface="Times New Roman"/>
                <a:sym typeface="Times New Roman"/>
              </a:rPr>
              <a:t>)</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ELSE  increase weights of all unsatisfied clauses by one</a:t>
            </a:r>
            <a:endParaRPr/>
          </a:p>
        </p:txBody>
      </p:sp>
      <p:sp>
        <p:nvSpPr>
          <p:cNvPr id="516" name="Google Shape;516;p58"/>
          <p:cNvSpPr txBox="1"/>
          <p:nvPr/>
        </p:nvSpPr>
        <p:spPr>
          <a:xfrm>
            <a:off x="517525" y="4003675"/>
            <a:ext cx="8321675" cy="19383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CC0000"/>
              </a:buClr>
              <a:buSzPts val="2400"/>
              <a:buFont typeface="Times New Roman"/>
              <a:buNone/>
            </a:pPr>
            <a:r>
              <a:rPr b="0" i="0" lang="en-US" sz="2400" u="none">
                <a:solidFill>
                  <a:srgbClr val="CC0000"/>
                </a:solidFill>
                <a:latin typeface="Times New Roman"/>
                <a:ea typeface="Times New Roman"/>
                <a:cs typeface="Times New Roman"/>
                <a:sym typeface="Times New Roman"/>
              </a:rPr>
              <a:t>Incomplete</a:t>
            </a:r>
            <a:r>
              <a:rPr b="0" i="0" lang="en-US" sz="2400" u="none">
                <a:solidFill>
                  <a:schemeClr val="dk1"/>
                </a:solidFill>
                <a:latin typeface="Times New Roman"/>
                <a:ea typeface="Times New Roman"/>
                <a:cs typeface="Times New Roman"/>
                <a:sym typeface="Times New Roman"/>
              </a:rPr>
              <a:t>, but very </a:t>
            </a:r>
            <a:r>
              <a:rPr b="0" i="0" lang="en-US" sz="2400" u="none">
                <a:solidFill>
                  <a:srgbClr val="006600"/>
                </a:solidFill>
                <a:latin typeface="Times New Roman"/>
                <a:ea typeface="Times New Roman"/>
                <a:cs typeface="Times New Roman"/>
                <a:sym typeface="Times New Roman"/>
              </a:rPr>
              <a:t>efficient</a:t>
            </a:r>
            <a:r>
              <a:rPr b="0" i="0" lang="en-US" sz="2400" u="none">
                <a:solidFill>
                  <a:schemeClr val="dk1"/>
                </a:solidFill>
                <a:latin typeface="Times New Roman"/>
                <a:ea typeface="Times New Roman"/>
                <a:cs typeface="Times New Roman"/>
                <a:sym typeface="Times New Roman"/>
              </a:rPr>
              <a:t> on large (easy) satisfiable problems.</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Reason for incompleteness: the cost increase of the current local optimum spills over to other solutions because they share unsatisfied clauses.</a:t>
            </a:r>
            <a:endParaRPr/>
          </a:p>
        </p:txBody>
      </p:sp>
      <p:sp>
        <p:nvSpPr>
          <p:cNvPr id="517" name="Google Shape;517;p58"/>
          <p:cNvSpPr txBox="1"/>
          <p:nvPr>
            <p:ph idx="12" type="sldNum"/>
          </p:nvPr>
        </p:nvSpPr>
        <p:spPr>
          <a:xfrm>
            <a:off x="7095925" y="6463300"/>
            <a:ext cx="1905000" cy="3015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21" name="Shape 521"/>
        <p:cNvGrpSpPr/>
        <p:nvPr/>
      </p:nvGrpSpPr>
      <p:grpSpPr>
        <a:xfrm>
          <a:off x="0" y="0"/>
          <a:ext cx="0" cy="0"/>
          <a:chOff x="0" y="0"/>
          <a:chExt cx="0" cy="0"/>
        </a:xfrm>
      </p:grpSpPr>
      <p:sp>
        <p:nvSpPr>
          <p:cNvPr id="522" name="Google Shape;522;p59"/>
          <p:cNvSpPr txBox="1"/>
          <p:nvPr>
            <p:ph type="title"/>
          </p:nvPr>
        </p:nvSpPr>
        <p:spPr>
          <a:xfrm>
            <a:off x="152400" y="152400"/>
            <a:ext cx="88392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000"/>
              <a:buFont typeface="Times New Roman"/>
              <a:buNone/>
            </a:pPr>
            <a:r>
              <a:rPr b="0" i="0" lang="en-US" sz="4000" u="none" cap="none" strike="noStrike">
                <a:solidFill>
                  <a:schemeClr val="dk2"/>
                </a:solidFill>
                <a:latin typeface="Times New Roman"/>
                <a:ea typeface="Times New Roman"/>
                <a:cs typeface="Times New Roman"/>
                <a:sym typeface="Times New Roman"/>
              </a:rPr>
              <a:t>Summary of the algorithms we covered for inference in propositional logic</a:t>
            </a:r>
            <a:endParaRPr/>
          </a:p>
        </p:txBody>
      </p:sp>
      <p:sp>
        <p:nvSpPr>
          <p:cNvPr id="523" name="Google Shape;523;p59"/>
          <p:cNvSpPr txBox="1"/>
          <p:nvPr>
            <p:ph idx="1" type="body"/>
          </p:nvPr>
        </p:nvSpPr>
        <p:spPr>
          <a:xfrm>
            <a:off x="685800" y="1414475"/>
            <a:ext cx="7772400" cy="46053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Truth table method</a:t>
            </a:r>
            <a:endParaRPr/>
          </a:p>
          <a:p>
            <a:pPr indent="-342900" lvl="0" marL="342900" marR="0" rtl="0" algn="l">
              <a:lnSpc>
                <a:spcPct val="9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Inference rules, e.g., resolution</a:t>
            </a:r>
            <a:endParaRPr/>
          </a:p>
          <a:p>
            <a:pPr indent="-342900" lvl="0" marL="342900" marR="0" rtl="0" algn="l">
              <a:lnSpc>
                <a:spcPct val="90000"/>
              </a:lnSpc>
              <a:spcBef>
                <a:spcPts val="640"/>
              </a:spcBef>
              <a:spcAft>
                <a:spcPts val="0"/>
              </a:spcAft>
              <a:buClr>
                <a:schemeClr val="dk1"/>
              </a:buClr>
              <a:buSzPts val="3200"/>
              <a:buFont typeface="Times New Roman"/>
              <a:buChar char="•"/>
            </a:pPr>
            <a:r>
              <a:rPr b="0" i="0" lang="en-US" sz="3200" u="none">
                <a:solidFill>
                  <a:schemeClr val="dk1"/>
                </a:solidFill>
                <a:latin typeface="Times New Roman"/>
                <a:ea typeface="Times New Roman"/>
                <a:cs typeface="Times New Roman"/>
                <a:sym typeface="Times New Roman"/>
              </a:rPr>
              <a:t>Model finding algorithms</a:t>
            </a:r>
            <a:endParaRPr/>
          </a:p>
          <a:p>
            <a:pPr indent="-285750" lvl="1" marL="742950" marR="0" rtl="0" algn="l">
              <a:lnSpc>
                <a:spcPct val="9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Davis-Putnam (Systematic backtracking)</a:t>
            </a:r>
            <a:endParaRPr/>
          </a:p>
          <a:p>
            <a:pPr indent="-228600" lvl="2" marL="1143000" marR="0" rtl="0" algn="l">
              <a:lnSpc>
                <a:spcPct val="90000"/>
              </a:lnSpc>
              <a:spcBef>
                <a:spcPts val="480"/>
              </a:spcBef>
              <a:spcAft>
                <a:spcPts val="0"/>
              </a:spcAft>
              <a:buClr>
                <a:schemeClr val="dk1"/>
              </a:buClr>
              <a:buSzPts val="2400"/>
              <a:buFont typeface="Times New Roman"/>
              <a:buChar char="•"/>
            </a:pPr>
            <a:r>
              <a:rPr b="0" i="0" lang="en-US" sz="2400" u="none" cap="none" strike="noStrike">
                <a:solidFill>
                  <a:schemeClr val="dk1"/>
                </a:solidFill>
                <a:latin typeface="Times New Roman"/>
                <a:ea typeface="Times New Roman"/>
                <a:cs typeface="Times New Roman"/>
                <a:sym typeface="Times New Roman"/>
              </a:rPr>
              <a:t>Early backtracking when a clause is empty</a:t>
            </a:r>
            <a:endParaRPr/>
          </a:p>
          <a:p>
            <a:pPr indent="-228600" lvl="2" marL="1143000" marR="0" rtl="0" algn="l">
              <a:lnSpc>
                <a:spcPct val="90000"/>
              </a:lnSpc>
              <a:spcBef>
                <a:spcPts val="480"/>
              </a:spcBef>
              <a:spcAft>
                <a:spcPts val="0"/>
              </a:spcAft>
              <a:buClr>
                <a:schemeClr val="dk1"/>
              </a:buClr>
              <a:buSzPts val="2400"/>
              <a:buFont typeface="Times New Roman"/>
              <a:buChar char="•"/>
            </a:pPr>
            <a:r>
              <a:rPr b="0" i="0" lang="en-US" sz="2400" u="none" cap="none" strike="noStrike">
                <a:solidFill>
                  <a:schemeClr val="dk1"/>
                </a:solidFill>
                <a:latin typeface="Times New Roman"/>
                <a:ea typeface="Times New Roman"/>
                <a:cs typeface="Times New Roman"/>
                <a:sym typeface="Times New Roman"/>
              </a:rPr>
              <a:t>Unit propagation</a:t>
            </a:r>
            <a:endParaRPr/>
          </a:p>
          <a:p>
            <a:pPr indent="-228600" lvl="2" marL="1143000" marR="0" rtl="0" algn="l">
              <a:lnSpc>
                <a:spcPct val="90000"/>
              </a:lnSpc>
              <a:spcBef>
                <a:spcPts val="480"/>
              </a:spcBef>
              <a:spcAft>
                <a:spcPts val="0"/>
              </a:spcAft>
              <a:buClr>
                <a:schemeClr val="dk1"/>
              </a:buClr>
              <a:buSzPts val="2400"/>
              <a:buFont typeface="Times New Roman"/>
              <a:buChar char="•"/>
            </a:pPr>
            <a:r>
              <a:rPr b="0" i="0" lang="en-US" sz="2400" u="none" cap="none" strike="noStrike">
                <a:solidFill>
                  <a:schemeClr val="dk1"/>
                </a:solidFill>
                <a:latin typeface="Times New Roman"/>
                <a:ea typeface="Times New Roman"/>
                <a:cs typeface="Times New Roman"/>
                <a:sym typeface="Times New Roman"/>
              </a:rPr>
              <a:t>Variable (&amp; value?) ordering heuristics</a:t>
            </a:r>
            <a:endParaRPr b="0" i="0" sz="2400" u="none" cap="none" strike="noStrike">
              <a:solidFill>
                <a:schemeClr val="dk1"/>
              </a:solidFill>
              <a:latin typeface="Times New Roman"/>
              <a:ea typeface="Times New Roman"/>
              <a:cs typeface="Times New Roman"/>
              <a:sym typeface="Times New Roman"/>
            </a:endParaRPr>
          </a:p>
          <a:p>
            <a:pPr indent="-285750" lvl="1" marL="742950" marR="0" rtl="0" algn="l">
              <a:lnSpc>
                <a:spcPct val="90000"/>
              </a:lnSpc>
              <a:spcBef>
                <a:spcPts val="480"/>
              </a:spcBef>
              <a:spcAft>
                <a:spcPts val="0"/>
              </a:spcAft>
              <a:buClr>
                <a:schemeClr val="dk1"/>
              </a:buClr>
              <a:buSzPts val="2800"/>
              <a:buFont typeface="Times New Roman"/>
              <a:buChar char="–"/>
            </a:pPr>
            <a:r>
              <a:rPr lang="en-US"/>
              <a:t>Local search</a:t>
            </a:r>
            <a:endParaRPr/>
          </a:p>
          <a:p>
            <a:pPr indent="-254000" lvl="2" marL="1143000" marR="0" rtl="0" algn="l">
              <a:lnSpc>
                <a:spcPct val="90000"/>
              </a:lnSpc>
              <a:spcBef>
                <a:spcPts val="560"/>
              </a:spcBef>
              <a:spcAft>
                <a:spcPts val="0"/>
              </a:spcAft>
              <a:buClr>
                <a:schemeClr val="dk1"/>
              </a:buClr>
              <a:buSzPts val="2800"/>
              <a:buFont typeface="Times New Roman"/>
              <a:buChar char="•"/>
            </a:pPr>
            <a:r>
              <a:rPr lang="en-US" sz="2800"/>
              <a:t>W</a:t>
            </a:r>
            <a:r>
              <a:rPr lang="en-US"/>
              <a:t>ALK</a:t>
            </a:r>
            <a:r>
              <a:rPr lang="en-US" sz="2800"/>
              <a:t>SAT</a:t>
            </a:r>
            <a:endParaRPr sz="2800"/>
          </a:p>
          <a:p>
            <a:pPr indent="-254000" lvl="2" marL="1143000" marR="0" rtl="0" algn="l">
              <a:lnSpc>
                <a:spcPct val="9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GSAT</a:t>
            </a:r>
            <a:endParaRPr/>
          </a:p>
          <a:p>
            <a:pPr indent="-254000" lvl="2" marL="1143000" marR="0" rtl="0" algn="l">
              <a:lnSpc>
                <a:spcPct val="90000"/>
              </a:lnSpc>
              <a:spcBef>
                <a:spcPts val="560"/>
              </a:spcBef>
              <a:spcAft>
                <a:spcPts val="0"/>
              </a:spcAft>
              <a:buClr>
                <a:schemeClr val="dk1"/>
              </a:buClr>
              <a:buSzPts val="2800"/>
              <a:buFont typeface="Times New Roman"/>
              <a:buChar char="•"/>
            </a:pPr>
            <a:r>
              <a:rPr b="0" i="0" lang="en-US" sz="2800" u="none" cap="none" strike="noStrike">
                <a:solidFill>
                  <a:schemeClr val="dk1"/>
                </a:solidFill>
                <a:latin typeface="Times New Roman"/>
                <a:ea typeface="Times New Roman"/>
                <a:cs typeface="Times New Roman"/>
                <a:sym typeface="Times New Roman"/>
              </a:rPr>
              <a:t>BREAKOUT</a:t>
            </a:r>
            <a:endParaRPr/>
          </a:p>
        </p:txBody>
      </p:sp>
      <p:sp>
        <p:nvSpPr>
          <p:cNvPr id="524" name="Google Shape;524;p59"/>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17"/>
          <p:cNvSpPr txBox="1"/>
          <p:nvPr>
            <p:ph type="title"/>
          </p:nvPr>
        </p:nvSpPr>
        <p:spPr>
          <a:xfrm>
            <a:off x="685800" y="609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Special Case: Definite Clauses</a:t>
            </a:r>
            <a:endParaRPr/>
          </a:p>
        </p:txBody>
      </p:sp>
      <p:sp>
        <p:nvSpPr>
          <p:cNvPr id="124" name="Google Shape;124;p17"/>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Definite clause: </a:t>
            </a:r>
            <a:r>
              <a:rPr i="1" lang="en-US"/>
              <a:t>exactly one</a:t>
            </a:r>
            <a:r>
              <a:rPr lang="en-US"/>
              <a:t> positive literal.</a:t>
            </a:r>
            <a:endParaRPr/>
          </a:p>
          <a:p>
            <a:pPr indent="-431800" lvl="0" marL="457200" rtl="0" algn="l">
              <a:spcBef>
                <a:spcPts val="0"/>
              </a:spcBef>
              <a:spcAft>
                <a:spcPts val="0"/>
              </a:spcAft>
              <a:buSzPts val="3200"/>
              <a:buChar char="•"/>
            </a:pPr>
            <a:r>
              <a:rPr lang="en-US"/>
              <a:t>Horn clause: </a:t>
            </a:r>
            <a:r>
              <a:rPr i="1" lang="en-US"/>
              <a:t>at most</a:t>
            </a:r>
            <a:r>
              <a:rPr lang="en-US"/>
              <a:t> </a:t>
            </a:r>
            <a:r>
              <a:rPr i="1" lang="en-US"/>
              <a:t>one</a:t>
            </a:r>
            <a:r>
              <a:rPr lang="en-US"/>
              <a:t> positive literal.</a:t>
            </a:r>
            <a:endParaRPr/>
          </a:p>
          <a:p>
            <a:pPr indent="0" lvl="0" marL="457200" rtl="0" algn="l">
              <a:spcBef>
                <a:spcPts val="640"/>
              </a:spcBef>
              <a:spcAft>
                <a:spcPts val="0"/>
              </a:spcAft>
              <a:buNone/>
            </a:pPr>
            <a:r>
              <a:t/>
            </a:r>
            <a:endParaRPr/>
          </a:p>
          <a:p>
            <a:pPr indent="-431800" lvl="0" marL="457200" rtl="0" algn="l">
              <a:spcBef>
                <a:spcPts val="640"/>
              </a:spcBef>
              <a:spcAft>
                <a:spcPts val="0"/>
              </a:spcAft>
              <a:buSzPts val="3200"/>
              <a:buChar char="•"/>
            </a:pPr>
            <a:r>
              <a:rPr lang="en-US"/>
              <a:t>Specialized algorithms exist for proving propositions from facts + definite clauses.</a:t>
            </a:r>
            <a:endParaRPr/>
          </a:p>
          <a:p>
            <a:pPr indent="-406400" lvl="1" marL="914400" rtl="0" algn="l">
              <a:spcBef>
                <a:spcPts val="0"/>
              </a:spcBef>
              <a:spcAft>
                <a:spcPts val="0"/>
              </a:spcAft>
              <a:buSzPts val="2800"/>
              <a:buChar char="–"/>
            </a:pPr>
            <a:r>
              <a:rPr lang="en-US"/>
              <a:t>Forward chaining and backward chaining</a:t>
            </a:r>
            <a:endParaRPr/>
          </a:p>
          <a:p>
            <a:pPr indent="-406400" lvl="1" marL="914400" rtl="0" algn="l">
              <a:spcBef>
                <a:spcPts val="0"/>
              </a:spcBef>
              <a:spcAft>
                <a:spcPts val="0"/>
              </a:spcAft>
              <a:buSzPts val="2800"/>
              <a:buChar char="–"/>
            </a:pPr>
            <a:r>
              <a:rPr lang="en-US"/>
              <a:t>The algorithms don’t explicitly do resolution, but they are consistent with the resolution rule.</a:t>
            </a:r>
            <a:endParaRPr/>
          </a:p>
        </p:txBody>
      </p:sp>
      <p:sp>
        <p:nvSpPr>
          <p:cNvPr id="125" name="Google Shape;125;p17"/>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18"/>
          <p:cNvSpPr txBox="1"/>
          <p:nvPr>
            <p:ph type="title"/>
          </p:nvPr>
        </p:nvSpPr>
        <p:spPr>
          <a:xfrm>
            <a:off x="685800" y="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Forward Chaining Algorithm</a:t>
            </a:r>
            <a:endParaRPr/>
          </a:p>
        </p:txBody>
      </p:sp>
      <p:sp>
        <p:nvSpPr>
          <p:cNvPr id="132" name="Google Shape;132;p18"/>
          <p:cNvSpPr txBox="1"/>
          <p:nvPr>
            <p:ph idx="1" type="body"/>
          </p:nvPr>
        </p:nvSpPr>
        <p:spPr>
          <a:xfrm>
            <a:off x="685800" y="1326675"/>
            <a:ext cx="7772400" cy="53388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b="1" lang="en-US" sz="1800"/>
              <a:t>function</a:t>
            </a:r>
            <a:r>
              <a:rPr lang="en-US" sz="1800"/>
              <a:t> PLC-FC-E</a:t>
            </a:r>
            <a:r>
              <a:rPr lang="en-US" sz="1400"/>
              <a:t>NTAILS</a:t>
            </a:r>
            <a:r>
              <a:rPr lang="en-US" sz="1800"/>
              <a:t>?(</a:t>
            </a:r>
            <a:r>
              <a:rPr i="1" lang="en-US" sz="1800"/>
              <a:t>KB,q</a:t>
            </a:r>
            <a:r>
              <a:rPr lang="en-US" sz="1800"/>
              <a:t>) </a:t>
            </a:r>
            <a:r>
              <a:rPr b="1" lang="en-US" sz="1800"/>
              <a:t>returns</a:t>
            </a:r>
            <a:r>
              <a:rPr lang="en-US" sz="1800"/>
              <a:t> </a:t>
            </a:r>
            <a:r>
              <a:rPr i="1" lang="en-US" sz="1800"/>
              <a:t>true</a:t>
            </a:r>
            <a:r>
              <a:rPr lang="en-US" sz="1800"/>
              <a:t> or </a:t>
            </a:r>
            <a:r>
              <a:rPr i="1" lang="en-US" sz="1800"/>
              <a:t>false</a:t>
            </a:r>
            <a:endParaRPr sz="1800"/>
          </a:p>
          <a:p>
            <a:pPr indent="0" lvl="0" marL="0" rtl="0" algn="l">
              <a:spcBef>
                <a:spcPts val="640"/>
              </a:spcBef>
              <a:spcAft>
                <a:spcPts val="0"/>
              </a:spcAft>
              <a:buNone/>
            </a:pPr>
            <a:r>
              <a:rPr lang="en-US" sz="1800"/>
              <a:t>    </a:t>
            </a:r>
            <a:r>
              <a:rPr b="1" lang="en-US" sz="1800"/>
              <a:t>inputs:</a:t>
            </a:r>
            <a:r>
              <a:rPr lang="en-US" sz="1800"/>
              <a:t> </a:t>
            </a:r>
            <a:r>
              <a:rPr i="1" lang="en-US" sz="1800"/>
              <a:t>KB</a:t>
            </a:r>
            <a:r>
              <a:rPr lang="en-US" sz="1800"/>
              <a:t>, the knowledge base, a set of propositional definite clauses</a:t>
            </a:r>
            <a:br>
              <a:rPr lang="en-US" sz="1800"/>
            </a:br>
            <a:r>
              <a:rPr lang="en-US" sz="1800"/>
              <a:t>                  </a:t>
            </a:r>
            <a:r>
              <a:rPr i="1" lang="en-US" sz="1800"/>
              <a:t>q</a:t>
            </a:r>
            <a:r>
              <a:rPr lang="en-US" sz="1800"/>
              <a:t>, the query, a propositional symbol</a:t>
            </a:r>
            <a:endParaRPr sz="1800"/>
          </a:p>
          <a:p>
            <a:pPr indent="0" lvl="0" marL="0" rtl="0" algn="l">
              <a:spcBef>
                <a:spcPts val="640"/>
              </a:spcBef>
              <a:spcAft>
                <a:spcPts val="0"/>
              </a:spcAft>
              <a:buNone/>
            </a:pPr>
            <a:r>
              <a:rPr lang="en-US" sz="1800"/>
              <a:t>    </a:t>
            </a:r>
            <a:r>
              <a:rPr i="1" lang="en-US" sz="1800"/>
              <a:t>count</a:t>
            </a:r>
            <a:r>
              <a:rPr lang="en-US" sz="1800"/>
              <a:t> ← a table, where </a:t>
            </a:r>
            <a:r>
              <a:rPr i="1" lang="en-US" sz="1800"/>
              <a:t>count</a:t>
            </a:r>
            <a:r>
              <a:rPr lang="en-US" sz="1800"/>
              <a:t>[c] is initially the # of symbols in </a:t>
            </a:r>
            <a:r>
              <a:rPr i="1" lang="en-US" sz="1800"/>
              <a:t>c</a:t>
            </a:r>
            <a:r>
              <a:rPr lang="en-US" sz="1800"/>
              <a:t>’s premise</a:t>
            </a:r>
            <a:endParaRPr sz="1800"/>
          </a:p>
          <a:p>
            <a:pPr indent="0" lvl="0" marL="0" rtl="0" algn="l">
              <a:spcBef>
                <a:spcPts val="640"/>
              </a:spcBef>
              <a:spcAft>
                <a:spcPts val="0"/>
              </a:spcAft>
              <a:buNone/>
            </a:pPr>
            <a:r>
              <a:rPr lang="en-US" sz="1800"/>
              <a:t>    </a:t>
            </a:r>
            <a:r>
              <a:rPr i="1" lang="en-US" sz="1800"/>
              <a:t>inferred</a:t>
            </a:r>
            <a:r>
              <a:rPr lang="en-US" sz="1800"/>
              <a:t> ←a table, where </a:t>
            </a:r>
            <a:r>
              <a:rPr i="1" lang="en-US" sz="1800"/>
              <a:t>inferred</a:t>
            </a:r>
            <a:r>
              <a:rPr lang="en-US" sz="1800"/>
              <a:t>[s] is initially </a:t>
            </a:r>
            <a:r>
              <a:rPr i="1" lang="en-US" sz="1800"/>
              <a:t>false</a:t>
            </a:r>
            <a:r>
              <a:rPr lang="en-US" sz="1800"/>
              <a:t> for all symbols</a:t>
            </a:r>
            <a:endParaRPr sz="1800"/>
          </a:p>
          <a:p>
            <a:pPr indent="0" lvl="0" marL="0" rtl="0" algn="l">
              <a:spcBef>
                <a:spcPts val="640"/>
              </a:spcBef>
              <a:spcAft>
                <a:spcPts val="0"/>
              </a:spcAft>
              <a:buNone/>
            </a:pPr>
            <a:r>
              <a:rPr lang="en-US" sz="1800"/>
              <a:t>    </a:t>
            </a:r>
            <a:r>
              <a:rPr i="1" lang="en-US" sz="1800"/>
              <a:t>agenda </a:t>
            </a:r>
            <a:r>
              <a:rPr lang="en-US" sz="1800"/>
              <a:t>←a queue of symbols, initially symbols known to be true in </a:t>
            </a:r>
            <a:r>
              <a:rPr i="1" lang="en-US" sz="1800"/>
              <a:t>KB</a:t>
            </a:r>
            <a:endParaRPr sz="1800"/>
          </a:p>
          <a:p>
            <a:pPr indent="0" lvl="0" marL="0" rtl="0" algn="l">
              <a:spcBef>
                <a:spcPts val="640"/>
              </a:spcBef>
              <a:spcAft>
                <a:spcPts val="0"/>
              </a:spcAft>
              <a:buNone/>
            </a:pPr>
            <a:r>
              <a:rPr lang="en-US" sz="1800"/>
              <a:t>    </a:t>
            </a:r>
            <a:r>
              <a:rPr b="1" lang="en-US" sz="1800"/>
              <a:t>while</a:t>
            </a:r>
            <a:r>
              <a:rPr lang="en-US" sz="1800"/>
              <a:t> </a:t>
            </a:r>
            <a:r>
              <a:rPr i="1" lang="en-US" sz="1800"/>
              <a:t>agenda</a:t>
            </a:r>
            <a:r>
              <a:rPr lang="en-US" sz="1800"/>
              <a:t> is not empty </a:t>
            </a:r>
            <a:r>
              <a:rPr b="1" lang="en-US" sz="1800"/>
              <a:t>do</a:t>
            </a:r>
            <a:endParaRPr sz="1800"/>
          </a:p>
          <a:p>
            <a:pPr indent="0" lvl="0" marL="0" rtl="0" algn="l">
              <a:spcBef>
                <a:spcPts val="640"/>
              </a:spcBef>
              <a:spcAft>
                <a:spcPts val="0"/>
              </a:spcAft>
              <a:buNone/>
            </a:pPr>
            <a:r>
              <a:rPr lang="en-US" sz="1800"/>
              <a:t>        </a:t>
            </a:r>
            <a:r>
              <a:rPr i="1" lang="en-US" sz="1800"/>
              <a:t>p</a:t>
            </a:r>
            <a:r>
              <a:rPr lang="en-US" sz="1800"/>
              <a:t> ←P</a:t>
            </a:r>
            <a:r>
              <a:rPr lang="en-US" sz="1400"/>
              <a:t>OP</a:t>
            </a:r>
            <a:r>
              <a:rPr lang="en-US" sz="1800"/>
              <a:t>(</a:t>
            </a:r>
            <a:r>
              <a:rPr i="1" lang="en-US" sz="1800"/>
              <a:t>agenda</a:t>
            </a:r>
            <a:r>
              <a:rPr lang="en-US" sz="1800"/>
              <a:t>)</a:t>
            </a:r>
            <a:endParaRPr sz="1800"/>
          </a:p>
          <a:p>
            <a:pPr indent="0" lvl="0" marL="0" rtl="0" algn="l">
              <a:spcBef>
                <a:spcPts val="640"/>
              </a:spcBef>
              <a:spcAft>
                <a:spcPts val="0"/>
              </a:spcAft>
              <a:buNone/>
            </a:pPr>
            <a:r>
              <a:rPr lang="en-US" sz="1800"/>
              <a:t>        </a:t>
            </a:r>
            <a:r>
              <a:rPr b="1" lang="en-US" sz="1800"/>
              <a:t>if</a:t>
            </a:r>
            <a:r>
              <a:rPr lang="en-US" sz="1800"/>
              <a:t> </a:t>
            </a:r>
            <a:r>
              <a:rPr i="1" lang="en-US" sz="1800"/>
              <a:t>p</a:t>
            </a:r>
            <a:r>
              <a:rPr lang="en-US" sz="1800"/>
              <a:t> = </a:t>
            </a:r>
            <a:r>
              <a:rPr i="1" lang="en-US" sz="1800"/>
              <a:t>q</a:t>
            </a:r>
            <a:r>
              <a:rPr lang="en-US" sz="1800"/>
              <a:t> </a:t>
            </a:r>
            <a:r>
              <a:rPr b="1" lang="en-US" sz="1800"/>
              <a:t>then return </a:t>
            </a:r>
            <a:r>
              <a:rPr i="1" lang="en-US" sz="1800"/>
              <a:t>true</a:t>
            </a:r>
            <a:endParaRPr sz="1800"/>
          </a:p>
          <a:p>
            <a:pPr indent="0" lvl="0" marL="0" rtl="0" algn="l">
              <a:spcBef>
                <a:spcPts val="640"/>
              </a:spcBef>
              <a:spcAft>
                <a:spcPts val="0"/>
              </a:spcAft>
              <a:buNone/>
            </a:pPr>
            <a:r>
              <a:rPr lang="en-US" sz="1800"/>
              <a:t>        </a:t>
            </a:r>
            <a:r>
              <a:rPr b="1" lang="en-US" sz="1800"/>
              <a:t>if</a:t>
            </a:r>
            <a:r>
              <a:rPr lang="en-US" sz="1800"/>
              <a:t> </a:t>
            </a:r>
            <a:r>
              <a:rPr i="1" lang="en-US" sz="1800">
                <a:highlight>
                  <a:srgbClr val="F4CCCC"/>
                </a:highlight>
              </a:rPr>
              <a:t>inferred</a:t>
            </a:r>
            <a:r>
              <a:rPr lang="en-US" sz="1800">
                <a:highlight>
                  <a:srgbClr val="F4CCCC"/>
                </a:highlight>
              </a:rPr>
              <a:t>[</a:t>
            </a:r>
            <a:r>
              <a:rPr i="1" lang="en-US" sz="1800">
                <a:highlight>
                  <a:srgbClr val="F4CCCC"/>
                </a:highlight>
              </a:rPr>
              <a:t>p</a:t>
            </a:r>
            <a:r>
              <a:rPr lang="en-US" sz="1800">
                <a:highlight>
                  <a:srgbClr val="F4CCCC"/>
                </a:highlight>
              </a:rPr>
              <a:t>] = </a:t>
            </a:r>
            <a:r>
              <a:rPr i="1" lang="en-US" sz="1800">
                <a:highlight>
                  <a:srgbClr val="F4CCCC"/>
                </a:highlight>
              </a:rPr>
              <a:t>false</a:t>
            </a:r>
            <a:r>
              <a:rPr lang="en-US" sz="1800"/>
              <a:t> </a:t>
            </a:r>
            <a:r>
              <a:rPr b="1" lang="en-US" sz="1800"/>
              <a:t>then</a:t>
            </a:r>
            <a:endParaRPr b="1" sz="1800"/>
          </a:p>
          <a:p>
            <a:pPr indent="0" lvl="0" marL="0" rtl="0" algn="l">
              <a:spcBef>
                <a:spcPts val="640"/>
              </a:spcBef>
              <a:spcAft>
                <a:spcPts val="0"/>
              </a:spcAft>
              <a:buNone/>
            </a:pPr>
            <a:r>
              <a:rPr b="1" lang="en-US" sz="1800"/>
              <a:t>            </a:t>
            </a:r>
            <a:r>
              <a:rPr i="1" lang="en-US" sz="1800">
                <a:highlight>
                  <a:srgbClr val="F4CCCC"/>
                </a:highlight>
              </a:rPr>
              <a:t>inferred</a:t>
            </a:r>
            <a:r>
              <a:rPr lang="en-US" sz="1800">
                <a:highlight>
                  <a:srgbClr val="F4CCCC"/>
                </a:highlight>
              </a:rPr>
              <a:t>[</a:t>
            </a:r>
            <a:r>
              <a:rPr i="1" lang="en-US" sz="1800">
                <a:highlight>
                  <a:srgbClr val="F4CCCC"/>
                </a:highlight>
              </a:rPr>
              <a:t>p</a:t>
            </a:r>
            <a:r>
              <a:rPr lang="en-US" sz="1800">
                <a:highlight>
                  <a:srgbClr val="F4CCCC"/>
                </a:highlight>
              </a:rPr>
              <a:t>] ←</a:t>
            </a:r>
            <a:r>
              <a:rPr i="1" lang="en-US" sz="1800">
                <a:highlight>
                  <a:srgbClr val="F4CCCC"/>
                </a:highlight>
              </a:rPr>
              <a:t>true</a:t>
            </a:r>
            <a:endParaRPr sz="1800">
              <a:highlight>
                <a:srgbClr val="F4CCCC"/>
              </a:highlight>
            </a:endParaRPr>
          </a:p>
          <a:p>
            <a:pPr indent="0" lvl="0" marL="0" rtl="0" algn="l">
              <a:spcBef>
                <a:spcPts val="640"/>
              </a:spcBef>
              <a:spcAft>
                <a:spcPts val="0"/>
              </a:spcAft>
              <a:buNone/>
            </a:pPr>
            <a:r>
              <a:rPr lang="en-US" sz="1800"/>
              <a:t>                </a:t>
            </a:r>
            <a:r>
              <a:rPr b="1" lang="en-US" sz="1800"/>
              <a:t>for each</a:t>
            </a:r>
            <a:r>
              <a:rPr lang="en-US" sz="1800"/>
              <a:t> clause </a:t>
            </a:r>
            <a:r>
              <a:rPr i="1" lang="en-US" sz="1800"/>
              <a:t>c</a:t>
            </a:r>
            <a:r>
              <a:rPr lang="en-US" sz="1800"/>
              <a:t> in </a:t>
            </a:r>
            <a:r>
              <a:rPr i="1" lang="en-US" sz="1800"/>
              <a:t>KB</a:t>
            </a:r>
            <a:r>
              <a:rPr lang="en-US" sz="1800"/>
              <a:t> where </a:t>
            </a:r>
            <a:r>
              <a:rPr i="1" lang="en-US" sz="1800"/>
              <a:t>p</a:t>
            </a:r>
            <a:r>
              <a:rPr lang="en-US" sz="1800"/>
              <a:t> is in </a:t>
            </a:r>
            <a:r>
              <a:rPr i="1" lang="en-US" sz="1800"/>
              <a:t>c</a:t>
            </a:r>
            <a:r>
              <a:rPr lang="en-US" sz="1800"/>
              <a:t>.P</a:t>
            </a:r>
            <a:r>
              <a:rPr lang="en-US" sz="1400"/>
              <a:t>REMISE</a:t>
            </a:r>
            <a:r>
              <a:rPr lang="en-US" sz="1800"/>
              <a:t> </a:t>
            </a:r>
            <a:r>
              <a:rPr b="1" lang="en-US" sz="1800"/>
              <a:t>do</a:t>
            </a:r>
            <a:endParaRPr b="1" sz="1800"/>
          </a:p>
          <a:p>
            <a:pPr indent="0" lvl="0" marL="0" rtl="0" algn="l">
              <a:spcBef>
                <a:spcPts val="640"/>
              </a:spcBef>
              <a:spcAft>
                <a:spcPts val="0"/>
              </a:spcAft>
              <a:buNone/>
            </a:pPr>
            <a:r>
              <a:rPr b="1" lang="en-US" sz="1800"/>
              <a:t>                    </a:t>
            </a:r>
            <a:r>
              <a:rPr lang="en-US" sz="1800">
                <a:highlight>
                  <a:srgbClr val="FFFF00"/>
                </a:highlight>
              </a:rPr>
              <a:t>decrement </a:t>
            </a:r>
            <a:r>
              <a:rPr i="1" lang="en-US" sz="1800">
                <a:highlight>
                  <a:srgbClr val="FFFF00"/>
                </a:highlight>
              </a:rPr>
              <a:t>count</a:t>
            </a:r>
            <a:r>
              <a:rPr lang="en-US" sz="1800">
                <a:highlight>
                  <a:srgbClr val="FFFF00"/>
                </a:highlight>
              </a:rPr>
              <a:t>[</a:t>
            </a:r>
            <a:r>
              <a:rPr i="1" lang="en-US" sz="1800">
                <a:highlight>
                  <a:srgbClr val="FFFF00"/>
                </a:highlight>
              </a:rPr>
              <a:t>c</a:t>
            </a:r>
            <a:r>
              <a:rPr lang="en-US" sz="1800">
                <a:highlight>
                  <a:srgbClr val="FFFF00"/>
                </a:highlight>
              </a:rPr>
              <a:t>]</a:t>
            </a:r>
            <a:endParaRPr sz="1800">
              <a:highlight>
                <a:srgbClr val="FFFF00"/>
              </a:highlight>
            </a:endParaRPr>
          </a:p>
          <a:p>
            <a:pPr indent="0" lvl="0" marL="0" rtl="0" algn="l">
              <a:spcBef>
                <a:spcPts val="640"/>
              </a:spcBef>
              <a:spcAft>
                <a:spcPts val="0"/>
              </a:spcAft>
              <a:buNone/>
            </a:pPr>
            <a:r>
              <a:rPr lang="en-US" sz="1800"/>
              <a:t>                    </a:t>
            </a:r>
            <a:r>
              <a:rPr lang="en-US" sz="1800">
                <a:highlight>
                  <a:srgbClr val="FFFF00"/>
                </a:highlight>
              </a:rPr>
              <a:t>if </a:t>
            </a:r>
            <a:r>
              <a:rPr i="1" lang="en-US" sz="1800">
                <a:highlight>
                  <a:srgbClr val="FFFF00"/>
                </a:highlight>
              </a:rPr>
              <a:t>count</a:t>
            </a:r>
            <a:r>
              <a:rPr lang="en-US" sz="1800">
                <a:highlight>
                  <a:srgbClr val="FFFF00"/>
                </a:highlight>
              </a:rPr>
              <a:t>[</a:t>
            </a:r>
            <a:r>
              <a:rPr i="1" lang="en-US" sz="1800">
                <a:highlight>
                  <a:srgbClr val="FFFF00"/>
                </a:highlight>
              </a:rPr>
              <a:t>c</a:t>
            </a:r>
            <a:r>
              <a:rPr lang="en-US" sz="1800">
                <a:highlight>
                  <a:srgbClr val="FFFF00"/>
                </a:highlight>
              </a:rPr>
              <a:t>] = 0 </a:t>
            </a:r>
            <a:r>
              <a:rPr b="1" lang="en-US" sz="1800">
                <a:highlight>
                  <a:srgbClr val="FFFF00"/>
                </a:highlight>
              </a:rPr>
              <a:t>then</a:t>
            </a:r>
            <a:r>
              <a:rPr lang="en-US" sz="1800">
                <a:highlight>
                  <a:srgbClr val="FFFF00"/>
                </a:highlight>
              </a:rPr>
              <a:t> add </a:t>
            </a:r>
            <a:r>
              <a:rPr i="1" lang="en-US" sz="1800">
                <a:highlight>
                  <a:srgbClr val="FFFF00"/>
                </a:highlight>
              </a:rPr>
              <a:t>c</a:t>
            </a:r>
            <a:r>
              <a:rPr lang="en-US" sz="1800">
                <a:highlight>
                  <a:srgbClr val="FFFF00"/>
                </a:highlight>
              </a:rPr>
              <a:t>.C</a:t>
            </a:r>
            <a:r>
              <a:rPr lang="en-US" sz="1400">
                <a:highlight>
                  <a:srgbClr val="FFFF00"/>
                </a:highlight>
              </a:rPr>
              <a:t>ONCLUSION</a:t>
            </a:r>
            <a:r>
              <a:rPr lang="en-US" sz="1800">
                <a:highlight>
                  <a:srgbClr val="FFFF00"/>
                </a:highlight>
              </a:rPr>
              <a:t> to </a:t>
            </a:r>
            <a:r>
              <a:rPr i="1" lang="en-US" sz="1800">
                <a:highlight>
                  <a:srgbClr val="FFFF00"/>
                </a:highlight>
              </a:rPr>
              <a:t>agenda</a:t>
            </a:r>
            <a:endParaRPr i="1" sz="1800">
              <a:highlight>
                <a:srgbClr val="FFFF00"/>
              </a:highlight>
            </a:endParaRPr>
          </a:p>
          <a:p>
            <a:pPr indent="0" lvl="0" marL="0" rtl="0" algn="l">
              <a:spcBef>
                <a:spcPts val="640"/>
              </a:spcBef>
              <a:spcAft>
                <a:spcPts val="0"/>
              </a:spcAft>
              <a:buNone/>
            </a:pPr>
            <a:r>
              <a:rPr i="1" lang="en-US" sz="1800"/>
              <a:t>    </a:t>
            </a:r>
            <a:r>
              <a:rPr b="1" lang="en-US" sz="1800"/>
              <a:t>return</a:t>
            </a:r>
            <a:r>
              <a:rPr lang="en-US" sz="1800"/>
              <a:t> </a:t>
            </a:r>
            <a:r>
              <a:rPr i="1" lang="en-US" sz="1800"/>
              <a:t>false</a:t>
            </a:r>
            <a:endParaRPr i="1" sz="1800"/>
          </a:p>
        </p:txBody>
      </p:sp>
      <p:sp>
        <p:nvSpPr>
          <p:cNvPr id="133" name="Google Shape;133;p18"/>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19"/>
          <p:cNvSpPr txBox="1"/>
          <p:nvPr>
            <p:ph type="title"/>
          </p:nvPr>
        </p:nvSpPr>
        <p:spPr>
          <a:xfrm>
            <a:off x="427950" y="609600"/>
            <a:ext cx="8334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Forward Chaining: And/Or Graph</a:t>
            </a:r>
            <a:endParaRPr/>
          </a:p>
        </p:txBody>
      </p:sp>
      <p:sp>
        <p:nvSpPr>
          <p:cNvPr id="140" name="Google Shape;140;p19"/>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en-US"/>
              <a:t>P ⇒ Q</a:t>
            </a:r>
            <a:endParaRPr/>
          </a:p>
          <a:p>
            <a:pPr indent="0" lvl="0" marL="0" rtl="0" algn="l">
              <a:spcBef>
                <a:spcPts val="640"/>
              </a:spcBef>
              <a:spcAft>
                <a:spcPts val="0"/>
              </a:spcAft>
              <a:buNone/>
            </a:pPr>
            <a:r>
              <a:rPr lang="en-US"/>
              <a:t>L ∧ M ⇒ P</a:t>
            </a:r>
            <a:endParaRPr/>
          </a:p>
          <a:p>
            <a:pPr indent="0" lvl="0" marL="0" rtl="0" algn="l">
              <a:spcBef>
                <a:spcPts val="640"/>
              </a:spcBef>
              <a:spcAft>
                <a:spcPts val="0"/>
              </a:spcAft>
              <a:buNone/>
            </a:pPr>
            <a:r>
              <a:rPr lang="en-US"/>
              <a:t>B</a:t>
            </a:r>
            <a:r>
              <a:rPr lang="en-US"/>
              <a:t> ∧ L ⇒ M</a:t>
            </a:r>
            <a:endParaRPr/>
          </a:p>
          <a:p>
            <a:pPr indent="0" lvl="0" marL="0" rtl="0" algn="l">
              <a:spcBef>
                <a:spcPts val="640"/>
              </a:spcBef>
              <a:spcAft>
                <a:spcPts val="0"/>
              </a:spcAft>
              <a:buNone/>
            </a:pPr>
            <a:r>
              <a:rPr lang="en-US"/>
              <a:t>A ∧ P ⇒ L</a:t>
            </a:r>
            <a:endParaRPr/>
          </a:p>
          <a:p>
            <a:pPr indent="0" lvl="0" marL="0" rtl="0" algn="l">
              <a:spcBef>
                <a:spcPts val="640"/>
              </a:spcBef>
              <a:spcAft>
                <a:spcPts val="0"/>
              </a:spcAft>
              <a:buClr>
                <a:schemeClr val="dk1"/>
              </a:buClr>
              <a:buSzPts val="1100"/>
              <a:buFont typeface="Arial"/>
              <a:buNone/>
            </a:pPr>
            <a:r>
              <a:rPr lang="en-US"/>
              <a:t>A ∧ B ⇒ L</a:t>
            </a:r>
            <a:endParaRPr/>
          </a:p>
          <a:p>
            <a:pPr indent="0" lvl="0" marL="0" rtl="0" algn="l">
              <a:spcBef>
                <a:spcPts val="640"/>
              </a:spcBef>
              <a:spcAft>
                <a:spcPts val="0"/>
              </a:spcAft>
              <a:buNone/>
            </a:pPr>
            <a:r>
              <a:rPr lang="en-US"/>
              <a:t>A</a:t>
            </a:r>
            <a:endParaRPr/>
          </a:p>
          <a:p>
            <a:pPr indent="0" lvl="0" marL="0" rtl="0" algn="l">
              <a:spcBef>
                <a:spcPts val="640"/>
              </a:spcBef>
              <a:spcAft>
                <a:spcPts val="0"/>
              </a:spcAft>
              <a:buNone/>
            </a:pPr>
            <a:r>
              <a:rPr lang="en-US"/>
              <a:t>B</a:t>
            </a:r>
            <a:endParaRPr/>
          </a:p>
        </p:txBody>
      </p:sp>
      <p:sp>
        <p:nvSpPr>
          <p:cNvPr id="141" name="Google Shape;141;p19"/>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pic>
        <p:nvPicPr>
          <p:cNvPr id="142" name="Google Shape;142;p19"/>
          <p:cNvPicPr preferRelativeResize="0"/>
          <p:nvPr/>
        </p:nvPicPr>
        <p:blipFill>
          <a:blip r:embed="rId3">
            <a:alphaModFix/>
          </a:blip>
          <a:stretch>
            <a:fillRect/>
          </a:stretch>
        </p:blipFill>
        <p:spPr>
          <a:xfrm>
            <a:off x="5494800" y="2105788"/>
            <a:ext cx="2647950" cy="4257675"/>
          </a:xfrm>
          <a:prstGeom prst="rect">
            <a:avLst/>
          </a:prstGeom>
          <a:noFill/>
          <a:ln>
            <a:noFill/>
          </a:ln>
        </p:spPr>
      </p:pic>
      <p:sp>
        <p:nvSpPr>
          <p:cNvPr id="143" name="Google Shape;143;p19"/>
          <p:cNvSpPr/>
          <p:nvPr/>
        </p:nvSpPr>
        <p:spPr>
          <a:xfrm>
            <a:off x="1262450" y="5114100"/>
            <a:ext cx="224700" cy="823800"/>
          </a:xfrm>
          <a:prstGeom prst="rightBrace">
            <a:avLst>
              <a:gd fmla="val 8333" name="adj1"/>
              <a:gd fmla="val 50000" name="adj2"/>
            </a:avLst>
          </a:prstGeom>
          <a:noFill/>
          <a:ln cap="flat" cmpd="sng" w="1905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9"/>
          <p:cNvSpPr txBox="1"/>
          <p:nvPr/>
        </p:nvSpPr>
        <p:spPr>
          <a:xfrm>
            <a:off x="1611600" y="5239850"/>
            <a:ext cx="32757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400">
                <a:solidFill>
                  <a:srgbClr val="0000FF"/>
                </a:solidFill>
              </a:rPr>
              <a:t>Facts (initial agenda)</a:t>
            </a:r>
            <a:endParaRPr i="1" sz="2400">
              <a:solidFill>
                <a:srgbClr val="0000FF"/>
              </a:solidFill>
            </a:endParaRPr>
          </a:p>
        </p:txBody>
      </p:sp>
      <p:sp>
        <p:nvSpPr>
          <p:cNvPr id="145" name="Google Shape;145;p19"/>
          <p:cNvSpPr/>
          <p:nvPr/>
        </p:nvSpPr>
        <p:spPr>
          <a:xfrm>
            <a:off x="2713500" y="2144125"/>
            <a:ext cx="451800" cy="2704200"/>
          </a:xfrm>
          <a:prstGeom prst="rightBrace">
            <a:avLst>
              <a:gd fmla="val 8333" name="adj1"/>
              <a:gd fmla="val 50000" name="adj2"/>
            </a:avLst>
          </a:prstGeom>
          <a:noFill/>
          <a:ln cap="flat" cmpd="sng" w="1905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9"/>
          <p:cNvSpPr txBox="1"/>
          <p:nvPr/>
        </p:nvSpPr>
        <p:spPr>
          <a:xfrm>
            <a:off x="3193800" y="2870125"/>
            <a:ext cx="2072400" cy="125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400">
                <a:solidFill>
                  <a:srgbClr val="0000FF"/>
                </a:solidFill>
              </a:rPr>
              <a:t>Implications as definite clauses</a:t>
            </a:r>
            <a:endParaRPr i="1" sz="240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0"/>
          <p:cNvSpPr txBox="1"/>
          <p:nvPr>
            <p:ph type="title"/>
          </p:nvPr>
        </p:nvSpPr>
        <p:spPr>
          <a:xfrm>
            <a:off x="685800" y="228600"/>
            <a:ext cx="77724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Backward Chaining Algorithm</a:t>
            </a:r>
            <a:endParaRPr/>
          </a:p>
        </p:txBody>
      </p:sp>
      <p:sp>
        <p:nvSpPr>
          <p:cNvPr id="153" name="Google Shape;153;p20"/>
          <p:cNvSpPr txBox="1"/>
          <p:nvPr>
            <p:ph idx="1" type="body"/>
          </p:nvPr>
        </p:nvSpPr>
        <p:spPr>
          <a:xfrm>
            <a:off x="685800" y="1540650"/>
            <a:ext cx="7772400" cy="45555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en-US"/>
              <a:t>Start with the goal proposition.</a:t>
            </a:r>
            <a:endParaRPr/>
          </a:p>
          <a:p>
            <a:pPr indent="0" lvl="0" marL="0" rtl="0" algn="l">
              <a:spcBef>
                <a:spcPts val="640"/>
              </a:spcBef>
              <a:spcAft>
                <a:spcPts val="0"/>
              </a:spcAft>
              <a:buNone/>
            </a:pPr>
            <a:r>
              <a:rPr lang="en-US"/>
              <a:t>For all implications </a:t>
            </a:r>
            <a:r>
              <a:rPr i="1" lang="en-US"/>
              <a:t>s</a:t>
            </a:r>
            <a:r>
              <a:rPr lang="en-US"/>
              <a:t> that affirm the goal:</a:t>
            </a:r>
            <a:endParaRPr/>
          </a:p>
          <a:p>
            <a:pPr indent="0" lvl="0" marL="0" rtl="0" algn="l">
              <a:spcBef>
                <a:spcPts val="640"/>
              </a:spcBef>
              <a:spcAft>
                <a:spcPts val="0"/>
              </a:spcAft>
              <a:buNone/>
            </a:pPr>
            <a:r>
              <a:rPr lang="en-US"/>
              <a:t>    For all the premises </a:t>
            </a:r>
            <a:r>
              <a:rPr i="1" lang="en-US"/>
              <a:t>p</a:t>
            </a:r>
            <a:r>
              <a:rPr lang="en-US"/>
              <a:t> of </a:t>
            </a:r>
            <a:r>
              <a:rPr i="1" lang="en-US"/>
              <a:t>s</a:t>
            </a:r>
            <a:r>
              <a:rPr lang="en-US"/>
              <a:t>:</a:t>
            </a:r>
            <a:endParaRPr/>
          </a:p>
          <a:p>
            <a:pPr indent="0" lvl="0" marL="0" rtl="0" algn="l">
              <a:spcBef>
                <a:spcPts val="640"/>
              </a:spcBef>
              <a:spcAft>
                <a:spcPts val="0"/>
              </a:spcAft>
              <a:buNone/>
            </a:pPr>
            <a:r>
              <a:rPr lang="en-US"/>
              <a:t>        If </a:t>
            </a:r>
            <a:r>
              <a:rPr i="1" lang="en-US"/>
              <a:t>p</a:t>
            </a:r>
            <a:r>
              <a:rPr lang="en-US"/>
              <a:t> is given, </a:t>
            </a:r>
            <a:r>
              <a:rPr b="1" lang="en-US"/>
              <a:t>continue</a:t>
            </a:r>
            <a:r>
              <a:rPr lang="en-US"/>
              <a:t>.</a:t>
            </a:r>
            <a:endParaRPr/>
          </a:p>
          <a:p>
            <a:pPr indent="0" lvl="0" marL="0" rtl="0" algn="l">
              <a:spcBef>
                <a:spcPts val="640"/>
              </a:spcBef>
              <a:spcAft>
                <a:spcPts val="0"/>
              </a:spcAft>
              <a:buNone/>
            </a:pPr>
            <a:r>
              <a:rPr lang="en-US"/>
              <a:t>        If </a:t>
            </a:r>
            <a:r>
              <a:rPr i="1" lang="en-US"/>
              <a:t>p</a:t>
            </a:r>
            <a:r>
              <a:rPr lang="en-US"/>
              <a:t> is above us on the goal stack: </a:t>
            </a:r>
            <a:r>
              <a:rPr b="1" lang="en-US"/>
              <a:t>next</a:t>
            </a:r>
            <a:r>
              <a:rPr lang="en-US"/>
              <a:t> </a:t>
            </a:r>
            <a:r>
              <a:rPr i="1" lang="en-US"/>
              <a:t>s</a:t>
            </a:r>
            <a:r>
              <a:rPr lang="en-US"/>
              <a:t>.</a:t>
            </a:r>
            <a:endParaRPr/>
          </a:p>
          <a:p>
            <a:pPr indent="0" lvl="0" marL="0" rtl="0" algn="l">
              <a:spcBef>
                <a:spcPts val="640"/>
              </a:spcBef>
              <a:spcAft>
                <a:spcPts val="0"/>
              </a:spcAft>
              <a:buNone/>
            </a:pPr>
            <a:r>
              <a:rPr lang="en-US"/>
              <a:t>        Otherwise, recursively try to prove </a:t>
            </a:r>
            <a:r>
              <a:rPr i="1" lang="en-US"/>
              <a:t>p</a:t>
            </a:r>
            <a:r>
              <a:rPr lang="en-US"/>
              <a:t>; if</a:t>
            </a:r>
            <a:br>
              <a:rPr lang="en-US"/>
            </a:br>
            <a:r>
              <a:rPr lang="en-US"/>
              <a:t>             failure, return </a:t>
            </a:r>
            <a:r>
              <a:rPr i="1" lang="en-US"/>
              <a:t>false</a:t>
            </a:r>
            <a:r>
              <a:rPr lang="en-US"/>
              <a:t>.</a:t>
            </a:r>
            <a:endParaRPr/>
          </a:p>
          <a:p>
            <a:pPr indent="0" lvl="0" marL="0" rtl="0" algn="l">
              <a:spcBef>
                <a:spcPts val="640"/>
              </a:spcBef>
              <a:spcAft>
                <a:spcPts val="0"/>
              </a:spcAft>
              <a:buNone/>
            </a:pPr>
            <a:r>
              <a:rPr lang="en-US"/>
              <a:t>    Return </a:t>
            </a:r>
            <a:r>
              <a:rPr i="1" lang="en-US"/>
              <a:t>true</a:t>
            </a:r>
            <a:r>
              <a:rPr lang="en-US"/>
              <a:t>.</a:t>
            </a:r>
            <a:endParaRPr/>
          </a:p>
          <a:p>
            <a:pPr indent="0" lvl="0" marL="0" rtl="0" algn="l">
              <a:spcBef>
                <a:spcPts val="640"/>
              </a:spcBef>
              <a:spcAft>
                <a:spcPts val="0"/>
              </a:spcAft>
              <a:buNone/>
            </a:pPr>
            <a:r>
              <a:rPr lang="en-US"/>
              <a:t>Return </a:t>
            </a:r>
            <a:r>
              <a:rPr i="1" lang="en-US"/>
              <a:t>false</a:t>
            </a:r>
            <a:r>
              <a:rPr lang="en-US"/>
              <a:t>.</a:t>
            </a:r>
            <a:endParaRPr/>
          </a:p>
        </p:txBody>
      </p:sp>
      <p:sp>
        <p:nvSpPr>
          <p:cNvPr id="154" name="Google Shape;154;p20"/>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Times New Roman"/>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1"/>
          <p:cNvSpPr txBox="1"/>
          <p:nvPr>
            <p:ph type="title"/>
          </p:nvPr>
        </p:nvSpPr>
        <p:spPr>
          <a:xfrm>
            <a:off x="427950" y="609600"/>
            <a:ext cx="8334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Backward Chaining:</a:t>
            </a:r>
            <a:r>
              <a:rPr lang="en-US"/>
              <a:t> And/Or Graph</a:t>
            </a:r>
            <a:endParaRPr/>
          </a:p>
        </p:txBody>
      </p:sp>
      <p:sp>
        <p:nvSpPr>
          <p:cNvPr id="161" name="Google Shape;161;p21"/>
          <p:cNvSpPr txBox="1"/>
          <p:nvPr>
            <p:ph idx="1" type="body"/>
          </p:nvPr>
        </p:nvSpPr>
        <p:spPr>
          <a:xfrm>
            <a:off x="685800" y="1981200"/>
            <a:ext cx="7772400" cy="41148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en-US"/>
              <a:t>P ⇒ Q</a:t>
            </a:r>
            <a:endParaRPr/>
          </a:p>
          <a:p>
            <a:pPr indent="0" lvl="0" marL="0" rtl="0" algn="l">
              <a:spcBef>
                <a:spcPts val="640"/>
              </a:spcBef>
              <a:spcAft>
                <a:spcPts val="0"/>
              </a:spcAft>
              <a:buNone/>
            </a:pPr>
            <a:r>
              <a:rPr lang="en-US"/>
              <a:t>L ∧ M ⇒ P</a:t>
            </a:r>
            <a:endParaRPr/>
          </a:p>
          <a:p>
            <a:pPr indent="0" lvl="0" marL="0" rtl="0" algn="l">
              <a:spcBef>
                <a:spcPts val="640"/>
              </a:spcBef>
              <a:spcAft>
                <a:spcPts val="0"/>
              </a:spcAft>
              <a:buNone/>
            </a:pPr>
            <a:r>
              <a:rPr lang="en-US"/>
              <a:t>B ∧ L ⇒ M</a:t>
            </a:r>
            <a:endParaRPr/>
          </a:p>
          <a:p>
            <a:pPr indent="0" lvl="0" marL="0" rtl="0" algn="l">
              <a:spcBef>
                <a:spcPts val="640"/>
              </a:spcBef>
              <a:spcAft>
                <a:spcPts val="0"/>
              </a:spcAft>
              <a:buNone/>
            </a:pPr>
            <a:r>
              <a:rPr lang="en-US"/>
              <a:t>A ∧ P ⇒ L</a:t>
            </a:r>
            <a:endParaRPr/>
          </a:p>
          <a:p>
            <a:pPr indent="0" lvl="0" marL="0" rtl="0" algn="l">
              <a:spcBef>
                <a:spcPts val="640"/>
              </a:spcBef>
              <a:spcAft>
                <a:spcPts val="0"/>
              </a:spcAft>
              <a:buNone/>
            </a:pPr>
            <a:r>
              <a:rPr lang="en-US"/>
              <a:t>A ∧ B ⇒ L</a:t>
            </a:r>
            <a:endParaRPr/>
          </a:p>
          <a:p>
            <a:pPr indent="0" lvl="0" marL="0" rtl="0" algn="l">
              <a:spcBef>
                <a:spcPts val="640"/>
              </a:spcBef>
              <a:spcAft>
                <a:spcPts val="0"/>
              </a:spcAft>
              <a:buNone/>
            </a:pPr>
            <a:r>
              <a:rPr lang="en-US"/>
              <a:t>A</a:t>
            </a:r>
            <a:endParaRPr/>
          </a:p>
          <a:p>
            <a:pPr indent="0" lvl="0" marL="0" rtl="0" algn="l">
              <a:spcBef>
                <a:spcPts val="640"/>
              </a:spcBef>
              <a:spcAft>
                <a:spcPts val="0"/>
              </a:spcAft>
              <a:buNone/>
            </a:pPr>
            <a:r>
              <a:rPr lang="en-US"/>
              <a:t>B</a:t>
            </a:r>
            <a:endParaRPr/>
          </a:p>
        </p:txBody>
      </p:sp>
      <p:sp>
        <p:nvSpPr>
          <p:cNvPr id="162" name="Google Shape;162;p21"/>
          <p:cNvSpPr txBox="1"/>
          <p:nvPr>
            <p:ph idx="12" type="sldNum"/>
          </p:nvPr>
        </p:nvSpPr>
        <p:spPr>
          <a:xfrm>
            <a:off x="7135400" y="6492900"/>
            <a:ext cx="1905000" cy="2523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163" name="Google Shape;163;p21"/>
          <p:cNvPicPr preferRelativeResize="0"/>
          <p:nvPr/>
        </p:nvPicPr>
        <p:blipFill>
          <a:blip r:embed="rId3">
            <a:alphaModFix/>
          </a:blip>
          <a:stretch>
            <a:fillRect/>
          </a:stretch>
        </p:blipFill>
        <p:spPr>
          <a:xfrm>
            <a:off x="5494800" y="2105788"/>
            <a:ext cx="2647950" cy="4257675"/>
          </a:xfrm>
          <a:prstGeom prst="rect">
            <a:avLst/>
          </a:prstGeom>
          <a:noFill/>
          <a:ln>
            <a:noFill/>
          </a:ln>
        </p:spPr>
      </p:pic>
      <p:sp>
        <p:nvSpPr>
          <p:cNvPr id="164" name="Google Shape;164;p21"/>
          <p:cNvSpPr/>
          <p:nvPr/>
        </p:nvSpPr>
        <p:spPr>
          <a:xfrm>
            <a:off x="1262450" y="5114100"/>
            <a:ext cx="224700" cy="823800"/>
          </a:xfrm>
          <a:prstGeom prst="rightBrace">
            <a:avLst>
              <a:gd fmla="val 8333" name="adj1"/>
              <a:gd fmla="val 50000" name="adj2"/>
            </a:avLst>
          </a:prstGeom>
          <a:noFill/>
          <a:ln cap="flat" cmpd="sng" w="1905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1"/>
          <p:cNvSpPr txBox="1"/>
          <p:nvPr/>
        </p:nvSpPr>
        <p:spPr>
          <a:xfrm>
            <a:off x="1611600" y="5239846"/>
            <a:ext cx="11019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400">
                <a:solidFill>
                  <a:srgbClr val="0000FF"/>
                </a:solidFill>
              </a:rPr>
              <a:t>Facts</a:t>
            </a:r>
            <a:endParaRPr i="1" sz="2400">
              <a:solidFill>
                <a:srgbClr val="0000FF"/>
              </a:solidFill>
            </a:endParaRPr>
          </a:p>
        </p:txBody>
      </p:sp>
      <p:sp>
        <p:nvSpPr>
          <p:cNvPr id="166" name="Google Shape;166;p21"/>
          <p:cNvSpPr/>
          <p:nvPr/>
        </p:nvSpPr>
        <p:spPr>
          <a:xfrm>
            <a:off x="2713500" y="2144125"/>
            <a:ext cx="451800" cy="2704200"/>
          </a:xfrm>
          <a:prstGeom prst="rightBrace">
            <a:avLst>
              <a:gd fmla="val 8333" name="adj1"/>
              <a:gd fmla="val 50000" name="adj2"/>
            </a:avLst>
          </a:prstGeom>
          <a:noFill/>
          <a:ln cap="flat" cmpd="sng" w="1905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1"/>
          <p:cNvSpPr txBox="1"/>
          <p:nvPr/>
        </p:nvSpPr>
        <p:spPr>
          <a:xfrm>
            <a:off x="3193800" y="2870125"/>
            <a:ext cx="2072400" cy="125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400">
                <a:solidFill>
                  <a:srgbClr val="0000FF"/>
                </a:solidFill>
              </a:rPr>
              <a:t>Implications as definite clauses</a:t>
            </a:r>
            <a:endParaRPr i="1" sz="2400">
              <a:solidFill>
                <a:srgbClr val="0000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